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1" r:id="rId3"/>
    <p:sldMasterId id="2147483652" r:id="rId4"/>
    <p:sldMasterId id="2147483653" r:id="rId5"/>
    <p:sldMasterId id="2147483654" r:id="rId6"/>
    <p:sldMasterId id="2147483656" r:id="rId7"/>
    <p:sldMasterId id="2147483659" r:id="rId8"/>
    <p:sldMasterId id="2147483662" r:id="rId9"/>
    <p:sldMasterId id="2147483663" r:id="rId10"/>
    <p:sldMasterId id="2147483664" r:id="rId11"/>
    <p:sldMasterId id="2147483666" r:id="rId12"/>
    <p:sldMasterId id="2147483667" r:id="rId13"/>
    <p:sldMasterId id="2147483668" r:id="rId14"/>
    <p:sldMasterId id="2147483670" r:id="rId15"/>
    <p:sldMasterId id="2147483671" r:id="rId16"/>
    <p:sldMasterId id="2147483672" r:id="rId17"/>
    <p:sldMasterId id="2147483674" r:id="rId18"/>
    <p:sldMasterId id="2147483676" r:id="rId19"/>
    <p:sldMasterId id="2147483677" r:id="rId20"/>
    <p:sldMasterId id="2147483678"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8" r:id="rId31"/>
  </p:sldMasterIdLst>
  <p:notesMasterIdLst>
    <p:notesMasterId r:id="rId68"/>
  </p:notesMasterIdLst>
  <p:sldIdLst>
    <p:sldId id="256" r:id="rId32"/>
    <p:sldId id="258" r:id="rId33"/>
    <p:sldId id="308" r:id="rId34"/>
    <p:sldId id="319" r:id="rId35"/>
    <p:sldId id="324" r:id="rId36"/>
    <p:sldId id="313" r:id="rId37"/>
    <p:sldId id="356" r:id="rId38"/>
    <p:sldId id="357" r:id="rId39"/>
    <p:sldId id="358" r:id="rId40"/>
    <p:sldId id="359" r:id="rId41"/>
    <p:sldId id="338" r:id="rId42"/>
    <p:sldId id="360" r:id="rId43"/>
    <p:sldId id="387" r:id="rId44"/>
    <p:sldId id="378" r:id="rId45"/>
    <p:sldId id="379" r:id="rId46"/>
    <p:sldId id="339" r:id="rId47"/>
    <p:sldId id="331" r:id="rId48"/>
    <p:sldId id="288" r:id="rId49"/>
    <p:sldId id="355" r:id="rId50"/>
    <p:sldId id="277" r:id="rId51"/>
    <p:sldId id="278" r:id="rId52"/>
    <p:sldId id="276" r:id="rId53"/>
    <p:sldId id="283" r:id="rId54"/>
    <p:sldId id="362" r:id="rId55"/>
    <p:sldId id="363" r:id="rId56"/>
    <p:sldId id="381" r:id="rId57"/>
    <p:sldId id="366" r:id="rId58"/>
    <p:sldId id="386" r:id="rId59"/>
    <p:sldId id="384" r:id="rId60"/>
    <p:sldId id="370" r:id="rId61"/>
    <p:sldId id="382" r:id="rId62"/>
    <p:sldId id="373" r:id="rId63"/>
    <p:sldId id="367" r:id="rId64"/>
    <p:sldId id="368" r:id="rId65"/>
    <p:sldId id="301" r:id="rId66"/>
    <p:sldId id="374" r:id="rId67"/>
  </p:sldIdLst>
  <p:sldSz cx="13004800" cy="9753600"/>
  <p:notesSz cx="6858000" cy="9144000"/>
  <p:defaultTextStyle>
    <a:defPPr>
      <a:defRPr lang="en-US"/>
    </a:defPPr>
    <a:lvl1pPr algn="ctr" rtl="0" fontAlgn="base">
      <a:spcBef>
        <a:spcPct val="0"/>
      </a:spcBef>
      <a:spcAft>
        <a:spcPct val="0"/>
      </a:spcAft>
      <a:defRPr sz="2400" kern="1200">
        <a:solidFill>
          <a:srgbClr val="3F3F3F"/>
        </a:solidFill>
        <a:latin typeface="Helvetica Neue Light" charset="0"/>
        <a:ea typeface="ヒラギノ角ゴ ProN W3" charset="0"/>
        <a:cs typeface="ヒラギノ角ゴ ProN W3" charset="0"/>
        <a:sym typeface="Helvetica Neue Light" charset="0"/>
      </a:defRPr>
    </a:lvl1pPr>
    <a:lvl2pPr marL="457200" algn="ctr" rtl="0" fontAlgn="base">
      <a:spcBef>
        <a:spcPct val="0"/>
      </a:spcBef>
      <a:spcAft>
        <a:spcPct val="0"/>
      </a:spcAft>
      <a:defRPr sz="2400" kern="1200">
        <a:solidFill>
          <a:srgbClr val="3F3F3F"/>
        </a:solidFill>
        <a:latin typeface="Helvetica Neue Light" charset="0"/>
        <a:ea typeface="ヒラギノ角ゴ ProN W3" charset="0"/>
        <a:cs typeface="ヒラギノ角ゴ ProN W3" charset="0"/>
        <a:sym typeface="Helvetica Neue Light" charset="0"/>
      </a:defRPr>
    </a:lvl2pPr>
    <a:lvl3pPr marL="914400" algn="ctr" rtl="0" fontAlgn="base">
      <a:spcBef>
        <a:spcPct val="0"/>
      </a:spcBef>
      <a:spcAft>
        <a:spcPct val="0"/>
      </a:spcAft>
      <a:defRPr sz="2400" kern="1200">
        <a:solidFill>
          <a:srgbClr val="3F3F3F"/>
        </a:solidFill>
        <a:latin typeface="Helvetica Neue Light" charset="0"/>
        <a:ea typeface="ヒラギノ角ゴ ProN W3" charset="0"/>
        <a:cs typeface="ヒラギノ角ゴ ProN W3" charset="0"/>
        <a:sym typeface="Helvetica Neue Light" charset="0"/>
      </a:defRPr>
    </a:lvl3pPr>
    <a:lvl4pPr marL="1371600" algn="ctr" rtl="0" fontAlgn="base">
      <a:spcBef>
        <a:spcPct val="0"/>
      </a:spcBef>
      <a:spcAft>
        <a:spcPct val="0"/>
      </a:spcAft>
      <a:defRPr sz="2400" kern="1200">
        <a:solidFill>
          <a:srgbClr val="3F3F3F"/>
        </a:solidFill>
        <a:latin typeface="Helvetica Neue Light" charset="0"/>
        <a:ea typeface="ヒラギノ角ゴ ProN W3" charset="0"/>
        <a:cs typeface="ヒラギノ角ゴ ProN W3" charset="0"/>
        <a:sym typeface="Helvetica Neue Light" charset="0"/>
      </a:defRPr>
    </a:lvl4pPr>
    <a:lvl5pPr marL="1828800" algn="ctr" rtl="0" fontAlgn="base">
      <a:spcBef>
        <a:spcPct val="0"/>
      </a:spcBef>
      <a:spcAft>
        <a:spcPct val="0"/>
      </a:spcAft>
      <a:defRPr sz="2400" kern="1200">
        <a:solidFill>
          <a:srgbClr val="3F3F3F"/>
        </a:solidFill>
        <a:latin typeface="Helvetica Neue Light" charset="0"/>
        <a:ea typeface="ヒラギノ角ゴ ProN W3" charset="0"/>
        <a:cs typeface="ヒラギノ角ゴ ProN W3" charset="0"/>
        <a:sym typeface="Helvetica Neue Light" charset="0"/>
      </a:defRPr>
    </a:lvl5pPr>
    <a:lvl6pPr marL="2286000" algn="l" defTabSz="457200" rtl="0" eaLnBrk="1" latinLnBrk="0" hangingPunct="1">
      <a:defRPr sz="2400" kern="1200">
        <a:solidFill>
          <a:srgbClr val="3F3F3F"/>
        </a:solidFill>
        <a:latin typeface="Helvetica Neue Light" charset="0"/>
        <a:ea typeface="ヒラギノ角ゴ ProN W3" charset="0"/>
        <a:cs typeface="ヒラギノ角ゴ ProN W3" charset="0"/>
        <a:sym typeface="Helvetica Neue Light" charset="0"/>
      </a:defRPr>
    </a:lvl6pPr>
    <a:lvl7pPr marL="2743200" algn="l" defTabSz="457200" rtl="0" eaLnBrk="1" latinLnBrk="0" hangingPunct="1">
      <a:defRPr sz="2400" kern="1200">
        <a:solidFill>
          <a:srgbClr val="3F3F3F"/>
        </a:solidFill>
        <a:latin typeface="Helvetica Neue Light" charset="0"/>
        <a:ea typeface="ヒラギノ角ゴ ProN W3" charset="0"/>
        <a:cs typeface="ヒラギノ角ゴ ProN W3" charset="0"/>
        <a:sym typeface="Helvetica Neue Light" charset="0"/>
      </a:defRPr>
    </a:lvl7pPr>
    <a:lvl8pPr marL="3200400" algn="l" defTabSz="457200" rtl="0" eaLnBrk="1" latinLnBrk="0" hangingPunct="1">
      <a:defRPr sz="2400" kern="1200">
        <a:solidFill>
          <a:srgbClr val="3F3F3F"/>
        </a:solidFill>
        <a:latin typeface="Helvetica Neue Light" charset="0"/>
        <a:ea typeface="ヒラギノ角ゴ ProN W3" charset="0"/>
        <a:cs typeface="ヒラギノ角ゴ ProN W3" charset="0"/>
        <a:sym typeface="Helvetica Neue Light" charset="0"/>
      </a:defRPr>
    </a:lvl8pPr>
    <a:lvl9pPr marL="3657600" algn="l" defTabSz="457200" rtl="0" eaLnBrk="1" latinLnBrk="0" hangingPunct="1">
      <a:defRPr sz="2400" kern="1200">
        <a:solidFill>
          <a:srgbClr val="3F3F3F"/>
        </a:solidFill>
        <a:latin typeface="Helvetica Neue Light" charset="0"/>
        <a:ea typeface="ヒラギノ角ゴ ProN W3" charset="0"/>
        <a:cs typeface="ヒラギノ角ゴ ProN W3" charset="0"/>
        <a:sym typeface="Helvetica Neue Light" charset="0"/>
      </a:defRPr>
    </a:lvl9pPr>
  </p:defaultTextStyle>
  <p:extLst>
    <p:ext uri="{521415D9-36F7-43E2-AB2F-B90AF26B5E84}">
      <p14:sectionLst xmlns:p14="http://schemas.microsoft.com/office/powerpoint/2010/main">
        <p14:section name="Default Section" id="{4879B1A4-DCF0-E249-B0AC-B2EDAC86112D}">
          <p14:sldIdLst>
            <p14:sldId id="256"/>
            <p14:sldId id="258"/>
          </p14:sldIdLst>
        </p14:section>
        <p14:section name="Remineralization and Its Movement" id="{F462BAFD-EED9-7F46-A48D-27B8AA96898A}">
          <p14:sldIdLst>
            <p14:sldId id="308"/>
            <p14:sldId id="319"/>
            <p14:sldId id="324"/>
            <p14:sldId id="313"/>
            <p14:sldId id="356"/>
            <p14:sldId id="357"/>
          </p14:sldIdLst>
        </p14:section>
        <p14:section name="Who is Remineralize the Earth?" id="{A9F1DE08-5A45-6D41-AAC1-580F7F4C88E4}">
          <p14:sldIdLst>
            <p14:sldId id="358"/>
            <p14:sldId id="359"/>
            <p14:sldId id="338"/>
            <p14:sldId id="360"/>
            <p14:sldId id="387"/>
            <p14:sldId id="378"/>
            <p14:sldId id="379"/>
            <p14:sldId id="339"/>
          </p14:sldIdLst>
        </p14:section>
        <p14:section name="Projects" id="{624D4771-EF95-3041-9FFD-B5294DB011A6}">
          <p14:sldIdLst>
            <p14:sldId id="331"/>
            <p14:sldId id="288"/>
            <p14:sldId id="355"/>
            <p14:sldId id="277"/>
            <p14:sldId id="278"/>
            <p14:sldId id="276"/>
            <p14:sldId id="283"/>
          </p14:sldIdLst>
        </p14:section>
        <p14:section name="Part 2" id="{73493962-6498-ED44-A037-5CF529C5A19F}">
          <p14:sldIdLst>
            <p14:sldId id="362"/>
            <p14:sldId id="363"/>
            <p14:sldId id="381"/>
          </p14:sldIdLst>
        </p14:section>
        <p14:section name="Future" id="{FFE33B03-2258-CE41-BA32-975998762114}">
          <p14:sldIdLst>
            <p14:sldId id="366"/>
            <p14:sldId id="386"/>
            <p14:sldId id="384"/>
            <p14:sldId id="370"/>
            <p14:sldId id="382"/>
            <p14:sldId id="373"/>
            <p14:sldId id="367"/>
            <p14:sldId id="368"/>
          </p14:sldIdLst>
        </p14:section>
        <p14:section name="Help Us Move Forward - Invest in Us and Our Partners" id="{6526AE8C-09BD-0C4B-9EC7-056B45C63997}">
          <p14:sldIdLst>
            <p14:sldId id="301"/>
            <p14:sldId id="37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8FC5"/>
    <a:srgbClr val="B24600"/>
    <a:srgbClr val="9D3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1002" autoAdjust="0"/>
  </p:normalViewPr>
  <p:slideViewPr>
    <p:cSldViewPr snapToGrid="0">
      <p:cViewPr>
        <p:scale>
          <a:sx n="66" d="100"/>
          <a:sy n="66" d="100"/>
        </p:scale>
        <p:origin x="-1912" y="-36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32.xml"/><Relationship Id="rId64" Type="http://schemas.openxmlformats.org/officeDocument/2006/relationships/slide" Target="slides/slide33.xml"/><Relationship Id="rId65" Type="http://schemas.openxmlformats.org/officeDocument/2006/relationships/slide" Target="slides/slide34.xml"/><Relationship Id="rId66" Type="http://schemas.openxmlformats.org/officeDocument/2006/relationships/slide" Target="slides/slide35.xml"/><Relationship Id="rId67" Type="http://schemas.openxmlformats.org/officeDocument/2006/relationships/slide" Target="slides/slide3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19.xml"/><Relationship Id="rId51" Type="http://schemas.openxmlformats.org/officeDocument/2006/relationships/slide" Target="slides/slide20.xml"/><Relationship Id="rId52" Type="http://schemas.openxmlformats.org/officeDocument/2006/relationships/slide" Target="slides/slide21.xml"/><Relationship Id="rId53" Type="http://schemas.openxmlformats.org/officeDocument/2006/relationships/slide" Target="slides/slide22.xml"/><Relationship Id="rId54" Type="http://schemas.openxmlformats.org/officeDocument/2006/relationships/slide" Target="slides/slide23.xml"/><Relationship Id="rId55" Type="http://schemas.openxmlformats.org/officeDocument/2006/relationships/slide" Target="slides/slide24.xml"/><Relationship Id="rId56" Type="http://schemas.openxmlformats.org/officeDocument/2006/relationships/slide" Target="slides/slide25.xml"/><Relationship Id="rId57" Type="http://schemas.openxmlformats.org/officeDocument/2006/relationships/slide" Target="slides/slide26.xml"/><Relationship Id="rId58" Type="http://schemas.openxmlformats.org/officeDocument/2006/relationships/slide" Target="slides/slide27.xml"/><Relationship Id="rId59" Type="http://schemas.openxmlformats.org/officeDocument/2006/relationships/slide" Target="slides/slide28.xml"/><Relationship Id="rId40" Type="http://schemas.openxmlformats.org/officeDocument/2006/relationships/slide" Target="slides/slide9.xml"/><Relationship Id="rId41" Type="http://schemas.openxmlformats.org/officeDocument/2006/relationships/slide" Target="slides/slide10.xml"/><Relationship Id="rId42" Type="http://schemas.openxmlformats.org/officeDocument/2006/relationships/slide" Target="slides/slide11.xml"/><Relationship Id="rId43" Type="http://schemas.openxmlformats.org/officeDocument/2006/relationships/slide" Target="slides/slide12.xml"/><Relationship Id="rId44" Type="http://schemas.openxmlformats.org/officeDocument/2006/relationships/slide" Target="slides/slide13.xml"/><Relationship Id="rId45" Type="http://schemas.openxmlformats.org/officeDocument/2006/relationships/slide" Target="slides/slide14.xml"/><Relationship Id="rId46" Type="http://schemas.openxmlformats.org/officeDocument/2006/relationships/slide" Target="slides/slide15.xml"/><Relationship Id="rId47" Type="http://schemas.openxmlformats.org/officeDocument/2006/relationships/slide" Target="slides/slide16.xml"/><Relationship Id="rId48" Type="http://schemas.openxmlformats.org/officeDocument/2006/relationships/slide" Target="slides/slide17.xml"/><Relationship Id="rId4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 Target="slides/slide1.xml"/><Relationship Id="rId33" Type="http://schemas.openxmlformats.org/officeDocument/2006/relationships/slide" Target="slides/slide2.xml"/><Relationship Id="rId34" Type="http://schemas.openxmlformats.org/officeDocument/2006/relationships/slide" Target="slides/slide3.xml"/><Relationship Id="rId35" Type="http://schemas.openxmlformats.org/officeDocument/2006/relationships/slide" Target="slides/slide4.xml"/><Relationship Id="rId36" Type="http://schemas.openxmlformats.org/officeDocument/2006/relationships/slide" Target="slides/slide5.xml"/><Relationship Id="rId37" Type="http://schemas.openxmlformats.org/officeDocument/2006/relationships/slide" Target="slides/slide6.xml"/><Relationship Id="rId38" Type="http://schemas.openxmlformats.org/officeDocument/2006/relationships/slide" Target="slides/slide7.xml"/><Relationship Id="rId39" Type="http://schemas.openxmlformats.org/officeDocument/2006/relationships/slide" Target="slides/slide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73" Type="http://schemas.openxmlformats.org/officeDocument/2006/relationships/tableStyles" Target="tableStyles.xml"/><Relationship Id="rId60" Type="http://schemas.openxmlformats.org/officeDocument/2006/relationships/slide" Target="slides/slide29.xml"/><Relationship Id="rId61" Type="http://schemas.openxmlformats.org/officeDocument/2006/relationships/slide" Target="slides/slide30.xml"/><Relationship Id="rId62" Type="http://schemas.openxmlformats.org/officeDocument/2006/relationships/slide" Target="slides/slide3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3"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989434134"/>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Helvetica Neue Light"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Helvetica Neue Light"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Helvetica Neue Light"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Helvetica Neue Light"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Helvetica Neue Light"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Rot="1" noChangeAspect="1" noChangeArrowheads="1"/>
          </p:cNvSpPr>
          <p:nvPr>
            <p:ph type="sldImg"/>
          </p:nvPr>
        </p:nvSpPr>
        <p:spPr>
          <a:solidFill>
            <a:srgbClr val="FFFFFF"/>
          </a:solidFill>
          <a:ln/>
        </p:spPr>
      </p:sp>
      <p:sp>
        <p:nvSpPr>
          <p:cNvPr id="45058" name="Rectangle 2"/>
          <p:cNvSpPr>
            <a:spLocks noGrp="1" noChangeArrowheads="1"/>
          </p:cNvSpPr>
          <p:nvPr>
            <p:ph type="body" idx="1"/>
          </p:nvPr>
        </p:nvSpPr>
        <p:spPr>
          <a:ln/>
        </p:spPr>
        <p:txBody>
          <a:bodyPr/>
          <a:lstStyle/>
          <a:p>
            <a:pPr eaLnBrk="1" hangingPunct="1">
              <a:defRPr/>
            </a:pPr>
            <a:r>
              <a:rPr lang="en-US" sz="3000" dirty="0" smtClean="0">
                <a:latin typeface="Lucida Grande" charset="0"/>
                <a:cs typeface="Lucida Grande" charset="0"/>
                <a:sym typeface="Lucida Grande" charset="0"/>
              </a:rPr>
              <a:t>Larger picture</a:t>
            </a:r>
            <a:r>
              <a:rPr lang="en-US" sz="3000" baseline="0" dirty="0" smtClean="0">
                <a:latin typeface="Lucida Grande" charset="0"/>
                <a:cs typeface="Lucida Grande" charset="0"/>
                <a:sym typeface="Lucida Grande" charset="0"/>
              </a:rPr>
              <a:t> of remineralization and our organization</a:t>
            </a:r>
          </a:p>
          <a:p>
            <a:pPr eaLnBrk="1" hangingPunct="1">
              <a:defRPr/>
            </a:pPr>
            <a:r>
              <a:rPr lang="en-US" sz="3000" baseline="0" dirty="0" smtClean="0">
                <a:latin typeface="Lucida Grande" charset="0"/>
                <a:cs typeface="Lucida Grande" charset="0"/>
                <a:sym typeface="Lucida Grande" charset="0"/>
              </a:rPr>
              <a:t>Remineralization addresses local and global challenges – Thesis statement, if you will</a:t>
            </a:r>
            <a:endParaRPr lang="en-US" sz="3000" dirty="0" smtClean="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 agricultural image</a:t>
            </a:r>
          </a:p>
          <a:p>
            <a:r>
              <a:rPr lang="en-US" dirty="0" smtClean="0"/>
              <a:t>Brix blend</a:t>
            </a:r>
            <a:r>
              <a:rPr lang="en-US" baseline="0" dirty="0" smtClean="0"/>
              <a:t> to be used somewhere</a:t>
            </a:r>
          </a:p>
          <a:p>
            <a:r>
              <a:rPr lang="en-US" baseline="0" dirty="0" smtClean="0"/>
              <a:t>Needs a different photo!</a:t>
            </a:r>
            <a:endParaRPr lang="en-US" dirty="0"/>
          </a:p>
        </p:txBody>
      </p:sp>
    </p:spTree>
    <p:extLst>
      <p:ext uri="{BB962C8B-B14F-4D97-AF65-F5344CB8AC3E}">
        <p14:creationId xmlns:p14="http://schemas.microsoft.com/office/powerpoint/2010/main" val="235086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 is a</a:t>
            </a:r>
            <a:r>
              <a:rPr lang="en-US" baseline="0" dirty="0" smtClean="0"/>
              <a:t> technical advisor, on our Board of Advisors</a:t>
            </a:r>
            <a:endParaRPr lang="en-US" dirty="0"/>
          </a:p>
        </p:txBody>
      </p:sp>
    </p:spTree>
    <p:extLst>
      <p:ext uri="{BB962C8B-B14F-4D97-AF65-F5344CB8AC3E}">
        <p14:creationId xmlns:p14="http://schemas.microsoft.com/office/powerpoint/2010/main" val="1239208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photos</a:t>
            </a:r>
            <a:endParaRPr lang="en-US" dirty="0"/>
          </a:p>
        </p:txBody>
      </p:sp>
    </p:spTree>
    <p:extLst>
      <p:ext uri="{BB962C8B-B14F-4D97-AF65-F5344CB8AC3E}">
        <p14:creationId xmlns:p14="http://schemas.microsoft.com/office/powerpoint/2010/main" val="4058011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Redo this and add in</a:t>
            </a:r>
            <a:r>
              <a:rPr lang="en-US" baseline="0" dirty="0" smtClean="0"/>
              <a:t> bio-</a:t>
            </a:r>
            <a:r>
              <a:rPr lang="en-US" dirty="0" smtClean="0"/>
              <a:t>fuel production</a:t>
            </a:r>
            <a:r>
              <a:rPr lang="en-US" baseline="0" dirty="0" smtClean="0"/>
              <a:t> </a:t>
            </a:r>
          </a:p>
          <a:p>
            <a:r>
              <a:rPr lang="en-US" baseline="0" dirty="0" smtClean="0"/>
              <a:t>What else? Think about this with Nathan</a:t>
            </a:r>
            <a:endParaRPr lang="en-US" dirty="0"/>
          </a:p>
        </p:txBody>
      </p:sp>
    </p:spTree>
    <p:extLst>
      <p:ext uri="{BB962C8B-B14F-4D97-AF65-F5344CB8AC3E}">
        <p14:creationId xmlns:p14="http://schemas.microsoft.com/office/powerpoint/2010/main" val="3689476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Rot="1" noChangeAspect="1" noChangeArrowheads="1"/>
          </p:cNvSpPr>
          <p:nvPr>
            <p:ph type="sldImg"/>
          </p:nvPr>
        </p:nvSpPr>
        <p:spPr>
          <a:solidFill>
            <a:srgbClr val="FFFFFF"/>
          </a:solidFill>
          <a:ln/>
        </p:spPr>
      </p:sp>
      <p:sp>
        <p:nvSpPr>
          <p:cNvPr id="45058" name="Rectangle 2"/>
          <p:cNvSpPr>
            <a:spLocks noGrp="1" noChangeArrowheads="1"/>
          </p:cNvSpPr>
          <p:nvPr>
            <p:ph type="body" idx="1"/>
          </p:nvPr>
        </p:nvSpPr>
        <p:spPr>
          <a:ln/>
        </p:spPr>
        <p:txBody>
          <a:bodyPr/>
          <a:lstStyle/>
          <a:p>
            <a:pPr eaLnBrk="1" hangingPunct="1">
              <a:defRPr/>
            </a:pPr>
            <a:r>
              <a:rPr lang="en-US" sz="3000" dirty="0" smtClean="0">
                <a:latin typeface="Lucida Grande" charset="0"/>
                <a:cs typeface="Lucida Grande" charset="0"/>
                <a:sym typeface="Lucida Grande" charset="0"/>
              </a:rPr>
              <a:t>Larger picture</a:t>
            </a:r>
            <a:r>
              <a:rPr lang="en-US" sz="3000" baseline="0" dirty="0" smtClean="0">
                <a:latin typeface="Lucida Grande" charset="0"/>
                <a:cs typeface="Lucida Grande" charset="0"/>
                <a:sym typeface="Lucida Grande" charset="0"/>
              </a:rPr>
              <a:t> of remineralization and our organization</a:t>
            </a:r>
          </a:p>
          <a:p>
            <a:pPr eaLnBrk="1" hangingPunct="1">
              <a:defRPr/>
            </a:pPr>
            <a:r>
              <a:rPr lang="en-US" sz="3000" baseline="0" dirty="0" smtClean="0">
                <a:latin typeface="Lucida Grande" charset="0"/>
                <a:cs typeface="Lucida Grande" charset="0"/>
                <a:sym typeface="Lucida Grande" charset="0"/>
              </a:rPr>
              <a:t>Remineralization addresses local and global challenges – Thesis statement, if you will</a:t>
            </a:r>
            <a:endParaRPr lang="en-US" sz="3000" dirty="0" smtClean="0">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Redo this and add in</a:t>
            </a:r>
            <a:r>
              <a:rPr lang="en-US" baseline="0" dirty="0" smtClean="0"/>
              <a:t> bio-</a:t>
            </a:r>
            <a:r>
              <a:rPr lang="en-US" dirty="0" smtClean="0"/>
              <a:t>fuel production</a:t>
            </a:r>
            <a:r>
              <a:rPr lang="en-US" baseline="0" dirty="0" smtClean="0"/>
              <a:t> </a:t>
            </a:r>
          </a:p>
          <a:p>
            <a:r>
              <a:rPr lang="en-US" baseline="0" dirty="0" smtClean="0"/>
              <a:t>What else? Think about this with Nathan</a:t>
            </a:r>
            <a:endParaRPr lang="en-US" dirty="0"/>
          </a:p>
        </p:txBody>
      </p:sp>
    </p:spTree>
    <p:extLst>
      <p:ext uri="{BB962C8B-B14F-4D97-AF65-F5344CB8AC3E}">
        <p14:creationId xmlns:p14="http://schemas.microsoft.com/office/powerpoint/2010/main" val="3689476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Where to put this photograph of the national gravel Association?</a:t>
            </a:r>
          </a:p>
          <a:p>
            <a:endParaRPr lang="en-US"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cs typeface="Arial Unicode MS" charset="0"/>
              </a:rPr>
              <a:t>According to Peak Oil expert Richard </a:t>
            </a:r>
            <a:r>
              <a:rPr lang="en-US" dirty="0" err="1" smtClean="0">
                <a:cs typeface="Arial Unicode MS" charset="0"/>
              </a:rPr>
              <a:t>Heinberg</a:t>
            </a:r>
            <a:r>
              <a:rPr lang="en-US" dirty="0" smtClean="0">
                <a:cs typeface="Arial Unicode MS" charset="0"/>
              </a:rPr>
              <a:t>, 37% of the U.S. energy budget is for agriculture. Remineralization and local food systems are a key strategy to transition us to a low energy based economy.</a:t>
            </a:r>
          </a:p>
          <a:p>
            <a:endParaRPr lang="en-US" dirty="0" smtClean="0"/>
          </a:p>
          <a:p>
            <a:endParaRPr lang="en-US" dirty="0" smtClean="0"/>
          </a:p>
          <a:p>
            <a:r>
              <a:rPr lang="en-US" dirty="0" smtClean="0"/>
              <a:t>Little processing required</a:t>
            </a:r>
          </a:p>
          <a:p>
            <a:r>
              <a:rPr lang="en-US" dirty="0" smtClean="0"/>
              <a:t>$0-$8/ton for cost (majority of the cost is in the transportation of the good)</a:t>
            </a:r>
          </a:p>
          <a:p>
            <a:r>
              <a:rPr lang="en-US" dirty="0" smtClean="0"/>
              <a:t>Net carbon positive, non-toxic, etc. </a:t>
            </a:r>
          </a:p>
          <a:p>
            <a:endParaRPr lang="en-US" dirty="0"/>
          </a:p>
        </p:txBody>
      </p:sp>
    </p:spTree>
    <p:extLst>
      <p:ext uri="{BB962C8B-B14F-4D97-AF65-F5344CB8AC3E}">
        <p14:creationId xmlns:p14="http://schemas.microsoft.com/office/powerpoint/2010/main" val="2338511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dirty="0" smtClean="0">
                <a:solidFill>
                  <a:schemeClr val="accent1">
                    <a:lumMod val="60000"/>
                    <a:lumOff val="40000"/>
                  </a:schemeClr>
                </a:solidFill>
              </a:rPr>
              <a:t>Gaia Green is one of the earliest companies marketing glacial rock dust for Canada and the US</a:t>
            </a:r>
            <a:r>
              <a:rPr lang="en-US" sz="1200" baseline="0" dirty="0" smtClean="0">
                <a:solidFill>
                  <a:schemeClr val="accent1">
                    <a:lumMod val="60000"/>
                    <a:lumOff val="40000"/>
                  </a:schemeClr>
                </a:solidFill>
              </a:rPr>
              <a:t> at gardening centers and online.</a:t>
            </a:r>
            <a:r>
              <a:rPr lang="en-US" sz="1200" dirty="0" smtClean="0">
                <a:solidFill>
                  <a:schemeClr val="accent1">
                    <a:lumMod val="60000"/>
                    <a:lumOff val="40000"/>
                  </a:schemeClr>
                </a:solidFill>
              </a:rPr>
              <a:t> They are now formulating products that include basalt and glacial</a:t>
            </a:r>
            <a:r>
              <a:rPr lang="en-US" sz="1200" baseline="0" dirty="0" smtClean="0">
                <a:solidFill>
                  <a:schemeClr val="accent1">
                    <a:lumMod val="60000"/>
                    <a:lumOff val="40000"/>
                  </a:schemeClr>
                </a:solidFill>
              </a:rPr>
              <a:t> materials to get a very broad spectrum of nutrients and trace mineral. They are interested in the international market, such as China.</a:t>
            </a:r>
          </a:p>
          <a:p>
            <a:pPr marL="0" marR="0" indent="0" algn="l" defTabSz="914400" rtl="0" eaLnBrk="0" fontAlgn="base" latinLnBrk="0" hangingPunct="0">
              <a:lnSpc>
                <a:spcPct val="100000"/>
              </a:lnSpc>
              <a:spcBef>
                <a:spcPct val="0"/>
              </a:spcBef>
              <a:spcAft>
                <a:spcPct val="0"/>
              </a:spcAft>
              <a:buClrTx/>
              <a:buSzTx/>
              <a:buFontTx/>
              <a:buNone/>
              <a:tabLst/>
              <a:defRPr/>
            </a:pPr>
            <a:endParaRPr lang="en-US" sz="1200" baseline="0" dirty="0" smtClean="0">
              <a:solidFill>
                <a:schemeClr val="accent1">
                  <a:lumMod val="60000"/>
                  <a:lumOff val="40000"/>
                </a:schemeClr>
              </a:solidFill>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1200" baseline="0" dirty="0" smtClean="0">
                <a:solidFill>
                  <a:schemeClr val="accent1">
                    <a:lumMod val="60000"/>
                    <a:lumOff val="40000"/>
                  </a:schemeClr>
                </a:solidFill>
              </a:rPr>
              <a:t>100% Canadian Glacial Moraine , 100% Canadian Volcanic Basalt, Premium Rock Dust Blend</a:t>
            </a:r>
            <a:endParaRPr lang="en-US" sz="1200" dirty="0" smtClean="0">
              <a:solidFill>
                <a:schemeClr val="accent1">
                  <a:lumMod val="60000"/>
                  <a:lumOff val="40000"/>
                </a:schemeClr>
              </a:solidFill>
            </a:endParaRPr>
          </a:p>
          <a:p>
            <a:endParaRPr lang="en-US" dirty="0"/>
          </a:p>
        </p:txBody>
      </p:sp>
    </p:spTree>
    <p:extLst>
      <p:ext uri="{BB962C8B-B14F-4D97-AF65-F5344CB8AC3E}">
        <p14:creationId xmlns:p14="http://schemas.microsoft.com/office/powerpoint/2010/main" val="4075724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Suggested</a:t>
            </a:r>
            <a:r>
              <a:rPr lang="en-US" baseline="0" dirty="0" smtClean="0"/>
              <a:t> use: </a:t>
            </a:r>
          </a:p>
          <a:p>
            <a:r>
              <a:rPr lang="de-DE" sz="1200" b="0" kern="1200" dirty="0" smtClean="0">
                <a:solidFill>
                  <a:schemeClr val="tx1"/>
                </a:solidFill>
                <a:latin typeface="Helvetica Neue Light" charset="0"/>
                <a:ea typeface="ＭＳ Ｐゴシック" charset="0"/>
                <a:cs typeface="ＭＳ Ｐゴシック" charset="0"/>
              </a:rPr>
              <a:t>5-50 </a:t>
            </a:r>
            <a:r>
              <a:rPr lang="de-DE" sz="1200" b="0" kern="1200" dirty="0" err="1" smtClean="0">
                <a:solidFill>
                  <a:schemeClr val="tx1"/>
                </a:solidFill>
                <a:latin typeface="Helvetica Neue Light" charset="0"/>
                <a:ea typeface="ＭＳ Ｐゴシック" charset="0"/>
                <a:cs typeface="ＭＳ Ｐゴシック" charset="0"/>
              </a:rPr>
              <a:t>lbs</a:t>
            </a:r>
            <a:r>
              <a:rPr lang="de-DE" sz="1200" b="0" kern="1200" dirty="0" smtClean="0">
                <a:solidFill>
                  <a:schemeClr val="tx1"/>
                </a:solidFill>
                <a:latin typeface="Helvetica Neue Light" charset="0"/>
                <a:ea typeface="ＭＳ Ｐゴシック" charset="0"/>
                <a:cs typeface="ＭＳ Ｐゴシック" charset="0"/>
              </a:rPr>
              <a:t>/100 </a:t>
            </a:r>
            <a:r>
              <a:rPr lang="de-DE" sz="1200" b="0" kern="1200" dirty="0" err="1" smtClean="0">
                <a:solidFill>
                  <a:schemeClr val="tx1"/>
                </a:solidFill>
                <a:latin typeface="Helvetica Neue Light" charset="0"/>
                <a:ea typeface="ＭＳ Ｐゴシック" charset="0"/>
                <a:cs typeface="ＭＳ Ｐゴシック" charset="0"/>
              </a:rPr>
              <a:t>sq.feet</a:t>
            </a:r>
            <a:r>
              <a:rPr lang="de-DE" sz="1200" b="0" kern="1200" baseline="0" dirty="0" smtClean="0">
                <a:solidFill>
                  <a:schemeClr val="tx1"/>
                </a:solidFill>
                <a:latin typeface="Helvetica Neue Light" charset="0"/>
                <a:ea typeface="ＭＳ Ｐゴシック" charset="0"/>
                <a:cs typeface="ＭＳ Ｐゴシック" charset="0"/>
              </a:rPr>
              <a:t> </a:t>
            </a:r>
            <a:r>
              <a:rPr lang="de-DE" sz="1200" b="0" kern="1200" dirty="0" smtClean="0">
                <a:solidFill>
                  <a:schemeClr val="tx1"/>
                </a:solidFill>
                <a:latin typeface="Helvetica Neue Light" charset="0"/>
                <a:ea typeface="ＭＳ Ｐゴシック" charset="0"/>
                <a:cs typeface="ＭＳ Ｐゴシック" charset="0"/>
              </a:rPr>
              <a:t>in </a:t>
            </a:r>
            <a:r>
              <a:rPr lang="de-DE" sz="1200" b="0" kern="1200" dirty="0" err="1" smtClean="0">
                <a:solidFill>
                  <a:schemeClr val="tx1"/>
                </a:solidFill>
                <a:latin typeface="Helvetica Neue Light" charset="0"/>
                <a:ea typeface="ＭＳ Ｐゴシック" charset="0"/>
                <a:cs typeface="ＭＳ Ｐゴシック" charset="0"/>
              </a:rPr>
              <a:t>tillage</a:t>
            </a:r>
            <a:r>
              <a:rPr lang="de-DE" sz="1200" b="0" kern="1200" dirty="0" smtClean="0">
                <a:solidFill>
                  <a:schemeClr val="tx1"/>
                </a:solidFill>
                <a:latin typeface="Helvetica Neue Light" charset="0"/>
                <a:ea typeface="ＭＳ Ｐゴシック" charset="0"/>
                <a:cs typeface="ＭＳ Ｐゴシック" charset="0"/>
              </a:rPr>
              <a:t> </a:t>
            </a:r>
            <a:r>
              <a:rPr lang="de-DE" sz="1200" b="0" kern="1200" dirty="0" err="1" smtClean="0">
                <a:solidFill>
                  <a:schemeClr val="tx1"/>
                </a:solidFill>
                <a:latin typeface="Helvetica Neue Light" charset="0"/>
                <a:ea typeface="ＭＳ Ｐゴシック" charset="0"/>
                <a:cs typeface="ＭＳ Ｐゴシック" charset="0"/>
              </a:rPr>
              <a:t>or</a:t>
            </a:r>
            <a:r>
              <a:rPr lang="de-DE" sz="1200" b="0" kern="1200" dirty="0" smtClean="0">
                <a:solidFill>
                  <a:schemeClr val="tx1"/>
                </a:solidFill>
                <a:latin typeface="Helvetica Neue Light" charset="0"/>
                <a:ea typeface="ＭＳ Ｐゴシック" charset="0"/>
                <a:cs typeface="ＭＳ Ｐゴシック" charset="0"/>
              </a:rPr>
              <a:t> </a:t>
            </a:r>
            <a:r>
              <a:rPr lang="de-DE" sz="1200" b="0" kern="1200" dirty="0" err="1" smtClean="0">
                <a:solidFill>
                  <a:schemeClr val="tx1"/>
                </a:solidFill>
                <a:latin typeface="Helvetica Neue Light" charset="0"/>
                <a:ea typeface="ＭＳ Ｐゴシック" charset="0"/>
                <a:cs typeface="ＭＳ Ｐゴシック" charset="0"/>
              </a:rPr>
              <a:t>cultivation</a:t>
            </a:r>
            <a:r>
              <a:rPr lang="de-DE" sz="1200" b="0" kern="1200" dirty="0" smtClean="0">
                <a:solidFill>
                  <a:schemeClr val="tx1"/>
                </a:solidFill>
                <a:latin typeface="Helvetica Neue Light" charset="0"/>
                <a:ea typeface="ＭＳ Ｐゴシック" charset="0"/>
                <a:cs typeface="ＭＳ Ｐゴシック" charset="0"/>
              </a:rPr>
              <a:t>. </a:t>
            </a:r>
          </a:p>
          <a:p>
            <a:r>
              <a:rPr lang="de-DE" sz="1200" b="0" kern="1200" dirty="0" smtClean="0">
                <a:solidFill>
                  <a:schemeClr val="tx1"/>
                </a:solidFill>
                <a:latin typeface="Helvetica Neue Light" charset="0"/>
                <a:ea typeface="ＭＳ Ｐゴシック" charset="0"/>
                <a:cs typeface="ＭＳ Ｐゴシック" charset="0"/>
              </a:rPr>
              <a:t>5-25 </a:t>
            </a:r>
            <a:r>
              <a:rPr lang="de-DE" sz="1200" b="0" kern="1200" dirty="0" err="1" smtClean="0">
                <a:solidFill>
                  <a:schemeClr val="tx1"/>
                </a:solidFill>
                <a:latin typeface="Helvetica Neue Light" charset="0"/>
                <a:ea typeface="ＭＳ Ｐゴシック" charset="0"/>
                <a:cs typeface="ＭＳ Ｐゴシック" charset="0"/>
              </a:rPr>
              <a:t>lbs</a:t>
            </a:r>
            <a:r>
              <a:rPr lang="de-DE" sz="1200" b="0" kern="1200" dirty="0" smtClean="0">
                <a:solidFill>
                  <a:schemeClr val="tx1"/>
                </a:solidFill>
                <a:latin typeface="Helvetica Neue Light" charset="0"/>
                <a:ea typeface="ＭＳ Ｐゴシック" charset="0"/>
                <a:cs typeface="ＭＳ Ｐゴシック" charset="0"/>
              </a:rPr>
              <a:t>./100 </a:t>
            </a:r>
            <a:r>
              <a:rPr lang="de-DE" sz="1200" b="0" kern="1200" dirty="0" err="1" smtClean="0">
                <a:solidFill>
                  <a:schemeClr val="tx1"/>
                </a:solidFill>
                <a:latin typeface="Helvetica Neue Light" charset="0"/>
                <a:ea typeface="ＭＳ Ｐゴシック" charset="0"/>
                <a:cs typeface="ＭＳ Ｐゴシック" charset="0"/>
              </a:rPr>
              <a:t>sq</a:t>
            </a:r>
            <a:r>
              <a:rPr lang="de-DE" sz="1200" b="0" kern="1200" dirty="0" smtClean="0">
                <a:solidFill>
                  <a:schemeClr val="tx1"/>
                </a:solidFill>
                <a:latin typeface="Helvetica Neue Light" charset="0"/>
                <a:ea typeface="ＭＳ Ｐゴシック" charset="0"/>
                <a:cs typeface="ＭＳ Ｐゴシック" charset="0"/>
              </a:rPr>
              <a:t>. </a:t>
            </a:r>
            <a:r>
              <a:rPr lang="de-DE" sz="1200" b="0" kern="1200" dirty="0" err="1" smtClean="0">
                <a:solidFill>
                  <a:schemeClr val="tx1"/>
                </a:solidFill>
                <a:latin typeface="Helvetica Neue Light" charset="0"/>
                <a:ea typeface="ＭＳ Ｐゴシック" charset="0"/>
                <a:cs typeface="ＭＳ Ｐゴシック" charset="0"/>
              </a:rPr>
              <a:t>ft</a:t>
            </a:r>
            <a:r>
              <a:rPr lang="de-DE" sz="1200" b="0" kern="1200" dirty="0" smtClean="0">
                <a:solidFill>
                  <a:schemeClr val="tx1"/>
                </a:solidFill>
                <a:latin typeface="Helvetica Neue Light" charset="0"/>
                <a:ea typeface="ＭＳ Ｐゴシック" charset="0"/>
                <a:cs typeface="ＭＳ Ｐゴシック" charset="0"/>
              </a:rPr>
              <a:t>. top </a:t>
            </a:r>
            <a:r>
              <a:rPr lang="de-DE" sz="1200" b="0" kern="1200" dirty="0" err="1" smtClean="0">
                <a:solidFill>
                  <a:schemeClr val="tx1"/>
                </a:solidFill>
                <a:latin typeface="Helvetica Neue Light" charset="0"/>
                <a:ea typeface="ＭＳ Ｐゴシック" charset="0"/>
                <a:cs typeface="ＭＳ Ｐゴシック" charset="0"/>
              </a:rPr>
              <a:t>dressing</a:t>
            </a:r>
            <a:r>
              <a:rPr lang="de-DE" sz="1200" b="0" kern="1200" dirty="0" smtClean="0">
                <a:solidFill>
                  <a:schemeClr val="tx1"/>
                </a:solidFill>
                <a:latin typeface="Helvetica Neue Light" charset="0"/>
                <a:ea typeface="ＭＳ Ｐゴシック" charset="0"/>
                <a:cs typeface="ＭＳ Ｐゴシック" charset="0"/>
              </a:rPr>
              <a:t>.</a:t>
            </a:r>
          </a:p>
          <a:p>
            <a:r>
              <a:rPr lang="de-DE" sz="1200" b="0" kern="1200" dirty="0" err="1" smtClean="0">
                <a:solidFill>
                  <a:schemeClr val="tx1"/>
                </a:solidFill>
                <a:latin typeface="Helvetica Neue Light" charset="0"/>
                <a:ea typeface="ＭＳ Ｐゴシック" charset="0"/>
                <a:cs typeface="ＭＳ Ｐゴシック" charset="0"/>
              </a:rPr>
              <a:t>Fortify</a:t>
            </a:r>
            <a:r>
              <a:rPr lang="de-DE" sz="1200" b="0" kern="1200" dirty="0" smtClean="0">
                <a:solidFill>
                  <a:schemeClr val="tx1"/>
                </a:solidFill>
                <a:latin typeface="Helvetica Neue Light" charset="0"/>
                <a:ea typeface="ＭＳ Ｐゴシック" charset="0"/>
                <a:cs typeface="ＭＳ Ｐゴシック" charset="0"/>
              </a:rPr>
              <a:t> </a:t>
            </a:r>
            <a:r>
              <a:rPr lang="de-DE" sz="1200" b="0" kern="1200" dirty="0" err="1" smtClean="0">
                <a:solidFill>
                  <a:schemeClr val="tx1"/>
                </a:solidFill>
                <a:latin typeface="Helvetica Neue Light" charset="0"/>
                <a:ea typeface="ＭＳ Ｐゴシック" charset="0"/>
                <a:cs typeface="ＭＳ Ｐゴシック" charset="0"/>
              </a:rPr>
              <a:t>compost</a:t>
            </a:r>
            <a:r>
              <a:rPr lang="de-DE" sz="1200" b="0" kern="1200" dirty="0" smtClean="0">
                <a:solidFill>
                  <a:schemeClr val="tx1"/>
                </a:solidFill>
                <a:latin typeface="Helvetica Neue Light" charset="0"/>
                <a:ea typeface="ＭＳ Ｐゴシック" charset="0"/>
                <a:cs typeface="ＭＳ Ｐゴシック" charset="0"/>
              </a:rPr>
              <a:t> </a:t>
            </a:r>
            <a:r>
              <a:rPr lang="de-DE" sz="1200" b="0" kern="1200" dirty="0" err="1" smtClean="0">
                <a:solidFill>
                  <a:schemeClr val="tx1"/>
                </a:solidFill>
                <a:latin typeface="Helvetica Neue Light" charset="0"/>
                <a:ea typeface="ＭＳ Ｐゴシック" charset="0"/>
                <a:cs typeface="ＭＳ Ｐゴシック" charset="0"/>
              </a:rPr>
              <a:t>with</a:t>
            </a:r>
            <a:r>
              <a:rPr lang="de-DE" sz="1200" b="0" kern="1200" dirty="0" smtClean="0">
                <a:solidFill>
                  <a:schemeClr val="tx1"/>
                </a:solidFill>
                <a:latin typeface="Helvetica Neue Light" charset="0"/>
                <a:ea typeface="ＭＳ Ｐゴシック" charset="0"/>
                <a:cs typeface="ＭＳ Ｐゴシック" charset="0"/>
              </a:rPr>
              <a:t> 15-20 </a:t>
            </a:r>
            <a:r>
              <a:rPr lang="de-DE" sz="1200" b="0" kern="1200" dirty="0" err="1" smtClean="0">
                <a:solidFill>
                  <a:schemeClr val="tx1"/>
                </a:solidFill>
                <a:latin typeface="Helvetica Neue Light" charset="0"/>
                <a:ea typeface="ＭＳ Ｐゴシック" charset="0"/>
                <a:cs typeface="ＭＳ Ｐゴシック" charset="0"/>
              </a:rPr>
              <a:t>lbs</a:t>
            </a:r>
            <a:r>
              <a:rPr lang="de-DE" sz="1200" b="0" kern="1200" dirty="0" smtClean="0">
                <a:solidFill>
                  <a:schemeClr val="tx1"/>
                </a:solidFill>
                <a:latin typeface="Helvetica Neue Light" charset="0"/>
                <a:ea typeface="ＭＳ Ｐゴシック" charset="0"/>
                <a:cs typeface="ＭＳ Ｐゴシック" charset="0"/>
              </a:rPr>
              <a:t>./</a:t>
            </a:r>
            <a:r>
              <a:rPr lang="de-DE" sz="1200" b="0" kern="1200" dirty="0" err="1" smtClean="0">
                <a:solidFill>
                  <a:schemeClr val="tx1"/>
                </a:solidFill>
                <a:latin typeface="Helvetica Neue Light" charset="0"/>
                <a:ea typeface="ＭＳ Ｐゴシック" charset="0"/>
                <a:cs typeface="ＭＳ Ｐゴシック" charset="0"/>
              </a:rPr>
              <a:t>cu</a:t>
            </a:r>
            <a:r>
              <a:rPr lang="de-DE" sz="1200" b="0" kern="1200" dirty="0" smtClean="0">
                <a:solidFill>
                  <a:schemeClr val="tx1"/>
                </a:solidFill>
                <a:latin typeface="Helvetica Neue Light" charset="0"/>
                <a:ea typeface="ＭＳ Ｐゴシック" charset="0"/>
                <a:cs typeface="ＭＳ Ｐゴシック" charset="0"/>
              </a:rPr>
              <a:t> </a:t>
            </a:r>
            <a:r>
              <a:rPr lang="de-DE" sz="1200" b="0" kern="1200" dirty="0" err="1" smtClean="0">
                <a:solidFill>
                  <a:schemeClr val="tx1"/>
                </a:solidFill>
                <a:latin typeface="Helvetica Neue Light" charset="0"/>
                <a:ea typeface="ＭＳ Ｐゴシック" charset="0"/>
                <a:cs typeface="ＭＳ Ｐゴシック" charset="0"/>
              </a:rPr>
              <a:t>yd</a:t>
            </a:r>
            <a:r>
              <a:rPr lang="de-DE" sz="1200" b="0" kern="1200" dirty="0" smtClean="0">
                <a:solidFill>
                  <a:schemeClr val="tx1"/>
                </a:solidFill>
                <a:latin typeface="Helvetica Neue Light" charset="0"/>
                <a:ea typeface="ＭＳ Ｐゴシック" charset="0"/>
                <a:cs typeface="ＭＳ Ｐゴシック" charset="0"/>
              </a:rPr>
              <a:t> </a:t>
            </a:r>
            <a:r>
              <a:rPr lang="de-DE" sz="1200" b="0" kern="1200" dirty="0" err="1" smtClean="0">
                <a:solidFill>
                  <a:schemeClr val="tx1"/>
                </a:solidFill>
                <a:latin typeface="Helvetica Neue Light" charset="0"/>
                <a:ea typeface="ＭＳ Ｐゴシック" charset="0"/>
                <a:cs typeface="ＭＳ Ｐゴシック" charset="0"/>
              </a:rPr>
              <a:t>of</a:t>
            </a:r>
            <a:r>
              <a:rPr lang="de-DE" sz="1200" b="0" kern="1200" dirty="0" smtClean="0">
                <a:solidFill>
                  <a:schemeClr val="tx1"/>
                </a:solidFill>
                <a:latin typeface="Helvetica Neue Light" charset="0"/>
                <a:ea typeface="ＭＳ Ｐゴシック" charset="0"/>
                <a:cs typeface="ＭＳ Ｐゴシック" charset="0"/>
              </a:rPr>
              <a:t> </a:t>
            </a:r>
            <a:r>
              <a:rPr lang="de-DE" sz="1200" b="0" kern="1200" dirty="0" err="1" smtClean="0">
                <a:solidFill>
                  <a:schemeClr val="tx1"/>
                </a:solidFill>
                <a:latin typeface="Helvetica Neue Light" charset="0"/>
                <a:ea typeface="ＭＳ Ｐゴシック" charset="0"/>
                <a:cs typeface="ＭＳ Ｐゴシック" charset="0"/>
              </a:rPr>
              <a:t>raw</a:t>
            </a:r>
            <a:r>
              <a:rPr lang="de-DE" sz="1200" b="0" kern="1200" dirty="0" smtClean="0">
                <a:solidFill>
                  <a:schemeClr val="tx1"/>
                </a:solidFill>
                <a:latin typeface="Helvetica Neue Light" charset="0"/>
                <a:ea typeface="ＭＳ Ｐゴシック" charset="0"/>
                <a:cs typeface="ＭＳ Ｐゴシック" charset="0"/>
              </a:rPr>
              <a:t> </a:t>
            </a:r>
            <a:r>
              <a:rPr lang="de-DE" sz="1200" b="0" kern="1200" dirty="0" err="1" smtClean="0">
                <a:solidFill>
                  <a:schemeClr val="tx1"/>
                </a:solidFill>
                <a:latin typeface="Helvetica Neue Light" charset="0"/>
                <a:ea typeface="ＭＳ Ｐゴシック" charset="0"/>
                <a:cs typeface="ＭＳ Ｐゴシック" charset="0"/>
              </a:rPr>
              <a:t>biomass</a:t>
            </a:r>
            <a:r>
              <a:rPr lang="de-DE" sz="1200" b="0" kern="1200" dirty="0" smtClean="0">
                <a:solidFill>
                  <a:schemeClr val="tx1"/>
                </a:solidFill>
                <a:latin typeface="Helvetica Neue Light" charset="0"/>
                <a:ea typeface="ＭＳ Ｐゴシック" charset="0"/>
                <a:cs typeface="ＭＳ Ｐゴシック" charset="0"/>
              </a:rPr>
              <a:t>.</a:t>
            </a:r>
            <a:endParaRPr lang="en-US" b="0" dirty="0"/>
          </a:p>
        </p:txBody>
      </p:sp>
    </p:spTree>
    <p:extLst>
      <p:ext uri="{BB962C8B-B14F-4D97-AF65-F5344CB8AC3E}">
        <p14:creationId xmlns:p14="http://schemas.microsoft.com/office/powerpoint/2010/main" val="2735211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that this is a vast industry</a:t>
            </a:r>
            <a:r>
              <a:rPr lang="en-US" baseline="0" dirty="0" smtClean="0"/>
              <a:t> with tremendous opportunity for creating products and marketing &amp; distributing </a:t>
            </a:r>
            <a:endParaRPr lang="en-US" dirty="0"/>
          </a:p>
        </p:txBody>
      </p:sp>
    </p:spTree>
    <p:extLst>
      <p:ext uri="{BB962C8B-B14F-4D97-AF65-F5344CB8AC3E}">
        <p14:creationId xmlns:p14="http://schemas.microsoft.com/office/powerpoint/2010/main" val="3364094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Exposition of the Story</a:t>
            </a:r>
          </a:p>
          <a:p>
            <a:r>
              <a:rPr lang="en-US" dirty="0" smtClean="0"/>
              <a:t>Mentioning Bill and his connection and vice</a:t>
            </a:r>
            <a:r>
              <a:rPr lang="en-US" baseline="0" dirty="0" smtClean="0"/>
              <a:t> versa</a:t>
            </a:r>
          </a:p>
          <a:p>
            <a:r>
              <a:rPr lang="en-US" baseline="0" dirty="0" smtClean="0"/>
              <a:t>How I started and how &amp; how long I’ve been engaged</a:t>
            </a:r>
          </a:p>
          <a:p>
            <a:endParaRPr lang="en-US" dirty="0"/>
          </a:p>
        </p:txBody>
      </p:sp>
    </p:spTree>
    <p:extLst>
      <p:ext uri="{BB962C8B-B14F-4D97-AF65-F5344CB8AC3E}">
        <p14:creationId xmlns:p14="http://schemas.microsoft.com/office/powerpoint/2010/main" val="1262223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Preventions </a:t>
            </a:r>
            <a:r>
              <a:rPr lang="en-US" dirty="0" err="1" smtClean="0"/>
              <a:t>botrydis</a:t>
            </a:r>
            <a:r>
              <a:rPr lang="en-US" dirty="0" smtClean="0"/>
              <a:t> and </a:t>
            </a:r>
            <a:r>
              <a:rPr lang="en-US" dirty="0" err="1" smtClean="0"/>
              <a:t>phylloxera</a:t>
            </a:r>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3364094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www.huffingtonpost.com</a:t>
            </a:r>
            <a:r>
              <a:rPr lang="en-US" dirty="0" smtClean="0"/>
              <a:t>/2013/12/30/chinese-farmland-polluted_n_4517601.html</a:t>
            </a:r>
          </a:p>
          <a:p>
            <a:endParaRPr lang="en-US" dirty="0" smtClean="0"/>
          </a:p>
          <a:p>
            <a:r>
              <a:rPr lang="en-US" dirty="0" smtClean="0"/>
              <a:t>Bioremediation of soils (China and Japan)</a:t>
            </a:r>
          </a:p>
          <a:p>
            <a:endParaRPr lang="en-US" dirty="0" smtClean="0"/>
          </a:p>
          <a:p>
            <a:r>
              <a:rPr lang="en-US" dirty="0" smtClean="0"/>
              <a:t>China for restoring agricultural land</a:t>
            </a:r>
          </a:p>
          <a:p>
            <a:endParaRPr lang="en-US" dirty="0"/>
          </a:p>
        </p:txBody>
      </p:sp>
    </p:spTree>
    <p:extLst>
      <p:ext uri="{BB962C8B-B14F-4D97-AF65-F5344CB8AC3E}">
        <p14:creationId xmlns:p14="http://schemas.microsoft.com/office/powerpoint/2010/main" val="50183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Large scale restoration of damaged ecosystems is essential if the climate is to be stabilized. </a:t>
            </a:r>
          </a:p>
          <a:p>
            <a:r>
              <a:rPr lang="en-US" b="0" dirty="0" smtClean="0"/>
              <a:t>The most productive ecosystems on land need to maintain high biodiversity. Revolutionary new methods resolve major factors limiting ecosystem growth, productivity, and the capacity to resist severe environmental stresses while simultaneously increasing global carbon storage and decreasing atmospheric CO2</a:t>
            </a:r>
          </a:p>
          <a:p>
            <a:endParaRPr lang="en-US" b="0" dirty="0" smtClean="0"/>
          </a:p>
          <a:p>
            <a:r>
              <a:rPr lang="en-US" b="0" dirty="0" smtClean="0"/>
              <a:t>Remineralization can be integrated into all kinds of systems utilizing advanced technologies such as </a:t>
            </a:r>
            <a:r>
              <a:rPr lang="en-US" b="0" dirty="0" err="1" smtClean="0"/>
              <a:t>microrganisms</a:t>
            </a:r>
            <a:r>
              <a:rPr lang="en-US" b="0" dirty="0" smtClean="0"/>
              <a:t>, compost teas, permacultures, biocharIF</a:t>
            </a:r>
            <a:r>
              <a:rPr lang="en-US" b="0" baseline="30000" dirty="0" smtClean="0"/>
              <a:t>5</a:t>
            </a:r>
            <a:r>
              <a:rPr lang="en-US" b="0" dirty="0" smtClean="0"/>
              <a:t>PS enterprise </a:t>
            </a:r>
          </a:p>
          <a:p>
            <a:endParaRPr lang="en-US" dirty="0"/>
          </a:p>
        </p:txBody>
      </p:sp>
    </p:spTree>
    <p:extLst>
      <p:ext uri="{BB962C8B-B14F-4D97-AF65-F5344CB8AC3E}">
        <p14:creationId xmlns:p14="http://schemas.microsoft.com/office/powerpoint/2010/main" val="3963422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in all these efforts we have existing partners</a:t>
            </a:r>
          </a:p>
          <a:p>
            <a:r>
              <a:rPr lang="en-US" dirty="0" smtClean="0"/>
              <a:t>Our</a:t>
            </a:r>
            <a:r>
              <a:rPr lang="en-US" baseline="0" dirty="0" smtClean="0"/>
              <a:t> next round of partners </a:t>
            </a:r>
            <a:endParaRPr lang="en-US" dirty="0"/>
          </a:p>
        </p:txBody>
      </p:sp>
    </p:spTree>
    <p:extLst>
      <p:ext uri="{BB962C8B-B14F-4D97-AF65-F5344CB8AC3E}">
        <p14:creationId xmlns:p14="http://schemas.microsoft.com/office/powerpoint/2010/main" val="3531027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a:p>
            <a:r>
              <a:rPr lang="en-US" sz="1200" dirty="0" smtClean="0"/>
              <a:t>We can initiate projects large and small worldwide  partnering with other NGOs, government agencies, international development and companies to regenerate soils, increase agricultural yields, the nutrient density did grow nutrient dense food,  </a:t>
            </a:r>
            <a:r>
              <a:rPr lang="en-US" sz="1200" dirty="0" err="1" smtClean="0"/>
              <a:t>reomineralization</a:t>
            </a:r>
            <a:r>
              <a:rPr lang="en-US" sz="1200" dirty="0" smtClean="0"/>
              <a:t> can be a key strategy towards stabilizing the climate </a:t>
            </a:r>
          </a:p>
          <a:p>
            <a:endParaRPr lang="en-US" dirty="0"/>
          </a:p>
        </p:txBody>
      </p:sp>
    </p:spTree>
    <p:extLst>
      <p:ext uri="{BB962C8B-B14F-4D97-AF65-F5344CB8AC3E}">
        <p14:creationId xmlns:p14="http://schemas.microsoft.com/office/powerpoint/2010/main" val="2566240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remineralization</a:t>
            </a:r>
            <a:r>
              <a:rPr lang="en-US" baseline="0" dirty="0" smtClean="0"/>
              <a:t> is….</a:t>
            </a:r>
          </a:p>
          <a:p>
            <a:r>
              <a:rPr lang="en-US" baseline="0" dirty="0" smtClean="0"/>
              <a:t>----- Meeting Notes (11/14/14 17:24) -----</a:t>
            </a:r>
          </a:p>
          <a:p>
            <a:r>
              <a:rPr lang="en-US" baseline="0" dirty="0" smtClean="0"/>
              <a:t>Change definition verb tense</a:t>
            </a:r>
            <a:endParaRPr lang="en-US" dirty="0"/>
          </a:p>
        </p:txBody>
      </p:sp>
    </p:spTree>
    <p:extLst>
      <p:ext uri="{BB962C8B-B14F-4D97-AF65-F5344CB8AC3E}">
        <p14:creationId xmlns:p14="http://schemas.microsoft.com/office/powerpoint/2010/main" val="3636214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dirty="0" smtClean="0"/>
              <a:t>What will fertilizing with stone dust accomplish? – What is the science behind remineralization?</a:t>
            </a:r>
          </a:p>
          <a:p>
            <a:r>
              <a:rPr lang="en-US" sz="1600" baseline="0" dirty="0" smtClean="0"/>
              <a:t>	</a:t>
            </a:r>
            <a:r>
              <a:rPr lang="en-US" sz="1600" baseline="0" dirty="0" err="1" smtClean="0"/>
              <a:t>Biomimicry</a:t>
            </a:r>
            <a:endParaRPr lang="en-US" sz="1600" baseline="0" dirty="0" smtClean="0"/>
          </a:p>
          <a:p>
            <a:r>
              <a:rPr lang="en-US" sz="1600" baseline="0" dirty="0" smtClean="0"/>
              <a:t>	Quaternary Sciences</a:t>
            </a:r>
          </a:p>
          <a:p>
            <a:r>
              <a:rPr lang="en-US" sz="1600" baseline="0" dirty="0" smtClean="0"/>
              <a:t>Survival of Civilization – Man can survive an ice age but civilization cannot</a:t>
            </a:r>
          </a:p>
          <a:p>
            <a:r>
              <a:rPr lang="en-US" sz="1600" baseline="0" dirty="0" smtClean="0"/>
              <a:t>	Piggy-backing off quaternary sciences</a:t>
            </a:r>
          </a:p>
          <a:p>
            <a:r>
              <a:rPr lang="en-US" sz="1600" baseline="0" dirty="0" smtClean="0"/>
              <a:t>	From micro-universe of the soil to interglacial cycle</a:t>
            </a:r>
          </a:p>
          <a:p>
            <a:r>
              <a:rPr lang="en-US" sz="1600" baseline="0" dirty="0" smtClean="0"/>
              <a:t>	Minerals play a key role</a:t>
            </a:r>
          </a:p>
          <a:p>
            <a:r>
              <a:rPr lang="en-US" sz="1600" baseline="0" dirty="0" smtClean="0"/>
              <a:t>It will turn stones into bread… -- How can we turn this into reality?</a:t>
            </a:r>
          </a:p>
          <a:p>
            <a:r>
              <a:rPr lang="en-US" sz="1600" baseline="0" dirty="0" smtClean="0"/>
              <a:t>	What processes were out there? </a:t>
            </a:r>
          </a:p>
          <a:p>
            <a:r>
              <a:rPr lang="en-US" sz="1600" baseline="0" dirty="0" smtClean="0"/>
              <a:t>	Who are </a:t>
            </a:r>
          </a:p>
          <a:p>
            <a:r>
              <a:rPr lang="en-US" sz="1600" baseline="0" dirty="0" smtClean="0"/>
              <a:t>Make barren regions fruitful and feed the hungry -- Projects from RTE</a:t>
            </a:r>
          </a:p>
          <a:p>
            <a:r>
              <a:rPr lang="en-US" sz="1600" baseline="0" dirty="0" smtClean="0"/>
              <a:t>	Cameroon - Future</a:t>
            </a:r>
          </a:p>
          <a:p>
            <a:r>
              <a:rPr lang="en-US" sz="1600" baseline="0" dirty="0" smtClean="0"/>
              <a:t>	Costa Rica – 2008</a:t>
            </a:r>
          </a:p>
          <a:p>
            <a:endParaRPr lang="en-US" baseline="0" dirty="0" smtClean="0"/>
          </a:p>
          <a:p>
            <a:r>
              <a:rPr lang="en-US" baseline="0" dirty="0" smtClean="0"/>
              <a:t>	</a:t>
            </a:r>
          </a:p>
        </p:txBody>
      </p:sp>
    </p:spTree>
    <p:extLst>
      <p:ext uri="{BB962C8B-B14F-4D97-AF65-F5344CB8AC3E}">
        <p14:creationId xmlns:p14="http://schemas.microsoft.com/office/powerpoint/2010/main" val="23009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Byline:</a:t>
            </a:r>
            <a:r>
              <a:rPr lang="en-US" baseline="0" dirty="0" smtClean="0"/>
              <a:t> “</a:t>
            </a:r>
            <a:r>
              <a:rPr lang="en-US" dirty="0" smtClean="0"/>
              <a:t>Geology</a:t>
            </a:r>
            <a:r>
              <a:rPr lang="en-US" baseline="0" dirty="0" smtClean="0"/>
              <a:t> in service of agriculture” – Peter van </a:t>
            </a:r>
            <a:r>
              <a:rPr lang="en-US" baseline="0" dirty="0" err="1" smtClean="0"/>
              <a:t>Straaten</a:t>
            </a:r>
            <a:r>
              <a:rPr lang="en-US" baseline="0" dirty="0" smtClean="0"/>
              <a:t>, Rocks for Crops 2002</a:t>
            </a:r>
          </a:p>
          <a:p>
            <a:endParaRPr lang="en-US" dirty="0"/>
          </a:p>
        </p:txBody>
      </p:sp>
    </p:spTree>
    <p:extLst>
      <p:ext uri="{BB962C8B-B14F-4D97-AF65-F5344CB8AC3E}">
        <p14:creationId xmlns:p14="http://schemas.microsoft.com/office/powerpoint/2010/main" val="1891393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Times" charset="0"/>
              <a:buChar char="•"/>
            </a:pPr>
            <a:endParaRPr lang="en-GB" sz="1200" dirty="0" smtClean="0"/>
          </a:p>
          <a:p>
            <a:pPr>
              <a:buClr>
                <a:schemeClr val="bg1"/>
              </a:buClr>
              <a:buFont typeface="Times" charset="0"/>
              <a:buChar char="•"/>
            </a:pPr>
            <a:r>
              <a:rPr lang="en-GB" sz="1200" dirty="0" smtClean="0"/>
              <a:t>  In an area of sparse rainfall and dry summers, and with no irrigation, the corn produced </a:t>
            </a:r>
            <a:r>
              <a:rPr lang="en-GB" sz="1200" b="1" dirty="0" smtClean="0"/>
              <a:t>65 bushels per acre, compared to yields of under 25 bushels per acre</a:t>
            </a:r>
            <a:r>
              <a:rPr lang="en-GB" sz="1200" dirty="0" smtClean="0"/>
              <a:t> from other local farms.</a:t>
            </a:r>
          </a:p>
          <a:p>
            <a:pPr>
              <a:buClr>
                <a:schemeClr val="bg1"/>
              </a:buClr>
              <a:buFont typeface="Times" charset="0"/>
              <a:buChar char="•"/>
            </a:pPr>
            <a:endParaRPr lang="en-GB" sz="1200" dirty="0" smtClean="0"/>
          </a:p>
          <a:p>
            <a:pPr>
              <a:buClr>
                <a:schemeClr val="bg1"/>
              </a:buClr>
              <a:buFont typeface="Times" charset="0"/>
              <a:buChar char="•"/>
            </a:pPr>
            <a:r>
              <a:rPr lang="en-GB" sz="1200" dirty="0" smtClean="0"/>
              <a:t>  Independent analyses revealed the following increases in nutrients, compared with the same type of corn grown with chemical fertilizers nearby:</a:t>
            </a:r>
            <a:endParaRPr lang="en-GB" sz="1800" dirty="0" smtClean="0">
              <a:solidFill>
                <a:schemeClr val="tx1"/>
              </a:solidFill>
              <a:latin typeface="Times New Roman" charset="0"/>
            </a:endParaRPr>
          </a:p>
          <a:p>
            <a:endParaRPr lang="en-US" dirty="0" smtClean="0"/>
          </a:p>
          <a:p>
            <a:endParaRPr lang="en-US" dirty="0" smtClean="0"/>
          </a:p>
          <a:p>
            <a:pPr marL="228600" lvl="2">
              <a:buClr>
                <a:schemeClr val="bg1"/>
              </a:buClr>
              <a:buFont typeface="Times" charset="0"/>
              <a:buChar char="»"/>
            </a:pPr>
            <a:r>
              <a:rPr lang="en-GB" sz="1600" dirty="0" smtClean="0"/>
              <a:t> </a:t>
            </a:r>
            <a:r>
              <a:rPr lang="en-GB" sz="1600" b="1" dirty="0" smtClean="0">
                <a:solidFill>
                  <a:srgbClr val="545558"/>
                </a:solidFill>
              </a:rPr>
              <a:t>28% more protein</a:t>
            </a:r>
          </a:p>
          <a:p>
            <a:pPr marL="228600" lvl="2">
              <a:buClr>
                <a:schemeClr val="bg1"/>
              </a:buClr>
              <a:buFont typeface="Times" charset="0"/>
              <a:buChar char="»"/>
            </a:pPr>
            <a:r>
              <a:rPr lang="en-GB" sz="1600" b="1" dirty="0" smtClean="0">
                <a:solidFill>
                  <a:srgbClr val="545558"/>
                </a:solidFill>
              </a:rPr>
              <a:t>  47% more calcium</a:t>
            </a:r>
          </a:p>
          <a:p>
            <a:pPr marL="228600" lvl="2">
              <a:buClr>
                <a:schemeClr val="bg1"/>
              </a:buClr>
              <a:buFont typeface="Times" charset="0"/>
              <a:buChar char="»"/>
            </a:pPr>
            <a:r>
              <a:rPr lang="en-GB" sz="1600" b="1" dirty="0" smtClean="0">
                <a:solidFill>
                  <a:srgbClr val="545558"/>
                </a:solidFill>
              </a:rPr>
              <a:t>  57% more phosphorus</a:t>
            </a:r>
          </a:p>
          <a:p>
            <a:pPr marL="228600" lvl="2">
              <a:buClr>
                <a:schemeClr val="bg1"/>
              </a:buClr>
              <a:buFont typeface="Times" charset="0"/>
              <a:buChar char="»"/>
            </a:pPr>
            <a:r>
              <a:rPr lang="en-GB" sz="1600" b="1" dirty="0" smtClean="0">
                <a:solidFill>
                  <a:srgbClr val="545558"/>
                </a:solidFill>
              </a:rPr>
              <a:t>  60% more magnesium</a:t>
            </a:r>
          </a:p>
          <a:p>
            <a:pPr marL="228600" lvl="2">
              <a:buClr>
                <a:schemeClr val="bg1"/>
              </a:buClr>
              <a:buFont typeface="Times" charset="0"/>
              <a:buChar char="»"/>
            </a:pPr>
            <a:r>
              <a:rPr lang="en-GB" sz="1600" b="1" dirty="0" smtClean="0">
                <a:solidFill>
                  <a:srgbClr val="545558"/>
                </a:solidFill>
              </a:rPr>
              <a:t>  90% more potassium</a:t>
            </a:r>
            <a:endParaRPr lang="en-US" dirty="0" smtClean="0"/>
          </a:p>
          <a:p>
            <a:endParaRPr lang="en-US" dirty="0"/>
          </a:p>
        </p:txBody>
      </p:sp>
    </p:spTree>
    <p:extLst>
      <p:ext uri="{BB962C8B-B14F-4D97-AF65-F5344CB8AC3E}">
        <p14:creationId xmlns:p14="http://schemas.microsoft.com/office/powerpoint/2010/main" val="31606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light background</a:t>
            </a:r>
            <a:r>
              <a:rPr lang="en-US" baseline="0" dirty="0" smtClean="0"/>
              <a:t> photo</a:t>
            </a:r>
            <a:endParaRPr lang="en-US" dirty="0"/>
          </a:p>
        </p:txBody>
      </p:sp>
    </p:spTree>
    <p:extLst>
      <p:ext uri="{BB962C8B-B14F-4D97-AF65-F5344CB8AC3E}">
        <p14:creationId xmlns:p14="http://schemas.microsoft.com/office/powerpoint/2010/main" val="4179747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light background photo</a:t>
            </a:r>
            <a:endParaRPr lang="en-US" dirty="0"/>
          </a:p>
        </p:txBody>
      </p:sp>
    </p:spTree>
    <p:extLst>
      <p:ext uri="{BB962C8B-B14F-4D97-AF65-F5344CB8AC3E}">
        <p14:creationId xmlns:p14="http://schemas.microsoft.com/office/powerpoint/2010/main" val="2814068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latin typeface="Helvetica Neue Light (Body)"/>
                <a:cs typeface="Helvetica Neue Light (Body)"/>
              </a:rPr>
              <a:t>The large-scale restoration of damaged ecosystems</a:t>
            </a:r>
            <a:r>
              <a:rPr lang="en-US" sz="1200" baseline="0" dirty="0" smtClean="0">
                <a:latin typeface="Helvetica Neue Light (Body)"/>
                <a:cs typeface="Helvetica Neue Light (Body)"/>
              </a:rPr>
              <a:t> is essential if the climate is to be stabilized. </a:t>
            </a:r>
            <a:endParaRPr lang="en-US" sz="1200" dirty="0" smtClean="0">
              <a:latin typeface="Helvetica Neue Light (Body)"/>
              <a:cs typeface="Helvetica Neue Light (Body)"/>
            </a:endParaRPr>
          </a:p>
          <a:p>
            <a:pPr algn="l"/>
            <a:endParaRPr lang="en-US" sz="1200" dirty="0" smtClean="0">
              <a:latin typeface="Helvetica Neue Light (Body)"/>
              <a:cs typeface="Helvetica Neue Light (Body)"/>
            </a:endParaRPr>
          </a:p>
          <a:p>
            <a:pPr algn="l"/>
            <a:endParaRPr lang="en-US" sz="1200" dirty="0" smtClean="0">
              <a:latin typeface="Helvetica Neue Light (Body)"/>
              <a:cs typeface="Helvetica Neue Light (Body)"/>
            </a:endParaRPr>
          </a:p>
          <a:p>
            <a:pPr algn="l"/>
            <a:r>
              <a:rPr lang="en-US" sz="1200" dirty="0" smtClean="0">
                <a:latin typeface="Helvetica Neue Light (Body)"/>
                <a:cs typeface="Helvetica Neue Light (Body)"/>
              </a:rPr>
              <a:t>Research culminating with new studies on rock dust and </a:t>
            </a:r>
            <a:r>
              <a:rPr lang="en-US" sz="1200" dirty="0" err="1" smtClean="0">
                <a:latin typeface="Helvetica Neue Light (Body)"/>
                <a:cs typeface="Helvetica Neue Light (Body)"/>
              </a:rPr>
              <a:t>biochar</a:t>
            </a:r>
            <a:endParaRPr lang="en-US" sz="1200" dirty="0" smtClean="0">
              <a:latin typeface="Helvetica Neue Light (Body)"/>
              <a:cs typeface="Helvetica Neue Light (Body)"/>
            </a:endParaRPr>
          </a:p>
          <a:p>
            <a:pPr algn="l"/>
            <a:endParaRPr lang="en-US" sz="1200" dirty="0" smtClean="0">
              <a:latin typeface="Helvetica Neue Light (Body)"/>
              <a:cs typeface="Helvetica Neue Light (Body)"/>
            </a:endParaRPr>
          </a:p>
          <a:p>
            <a:pPr algn="l"/>
            <a:r>
              <a:rPr lang="en-US" sz="1200" dirty="0" smtClean="0">
                <a:latin typeface="Helvetica Neue Light (Body)"/>
                <a:cs typeface="Helvetica Neue Light (Body)"/>
              </a:rPr>
              <a:t>December 2014 release for UN conference in Lima, Peru</a:t>
            </a:r>
          </a:p>
          <a:p>
            <a:pPr algn="l"/>
            <a:endParaRPr lang="en-US" sz="1200" dirty="0" smtClean="0">
              <a:latin typeface="Helvetica Neue Light (Body)"/>
              <a:cs typeface="Helvetica Neue Light (Body)"/>
            </a:endParaRPr>
          </a:p>
          <a:p>
            <a:pPr algn="l"/>
            <a:endParaRPr lang="en-US" sz="1200" dirty="0">
              <a:latin typeface="Helvetica Neue Light (Body)"/>
              <a:cs typeface="Helvetica Neue Light (Body)"/>
            </a:endParaRPr>
          </a:p>
        </p:txBody>
      </p:sp>
    </p:spTree>
    <p:extLst>
      <p:ext uri="{BB962C8B-B14F-4D97-AF65-F5344CB8AC3E}">
        <p14:creationId xmlns:p14="http://schemas.microsoft.com/office/powerpoint/2010/main" val="4140124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49780753"/>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685173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5323239"/>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864718"/>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005482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83000" y="2857500"/>
            <a:ext cx="1873250" cy="469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08650" y="2857500"/>
            <a:ext cx="1873250" cy="469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3299257"/>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3588035"/>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2209682"/>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978996"/>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7188858"/>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03815783"/>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9139833"/>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9300" y="825500"/>
            <a:ext cx="1181100" cy="6731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825500"/>
            <a:ext cx="3390900" cy="6731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6789214"/>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07575" y="825500"/>
            <a:ext cx="2041525" cy="6731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83000" y="825500"/>
            <a:ext cx="5972175" cy="6731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7953353"/>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64219610"/>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4453882"/>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3523294"/>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83000" y="2857500"/>
            <a:ext cx="15938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29250" y="2857500"/>
            <a:ext cx="15938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5636748"/>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6482436"/>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44309074"/>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047629"/>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88212584"/>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445963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7887705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4640306"/>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88075" y="825500"/>
            <a:ext cx="835025" cy="645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83000" y="825500"/>
            <a:ext cx="2352675" cy="645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3169205"/>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63706916"/>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2122220"/>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99060045"/>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950200" y="2844800"/>
            <a:ext cx="1873250" cy="469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975850" y="2844800"/>
            <a:ext cx="1873250" cy="469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9434192"/>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1651116"/>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6704639"/>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28372"/>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55098367"/>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3753154"/>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3804141"/>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5864499"/>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07575" y="825500"/>
            <a:ext cx="2041525" cy="6718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83000" y="825500"/>
            <a:ext cx="5972175" cy="6718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3013041"/>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00294553"/>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935523"/>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5320799"/>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83000" y="2857500"/>
            <a:ext cx="40068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842250" y="2857500"/>
            <a:ext cx="40068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933397"/>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9223042"/>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43356737"/>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51462"/>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85266724"/>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1482433"/>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17595873"/>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8925335"/>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07575" y="825500"/>
            <a:ext cx="2041525" cy="645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83000" y="825500"/>
            <a:ext cx="5972175" cy="645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7224319"/>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1611722"/>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4884468"/>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13869518"/>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3683000" y="1282700"/>
            <a:ext cx="4006850" cy="599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842250" y="1282700"/>
            <a:ext cx="4006850" cy="599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0725949"/>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7421873"/>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664200388"/>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429500" y="2844800"/>
            <a:ext cx="2197100"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779000" y="2844800"/>
            <a:ext cx="2197100"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7694387"/>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47693"/>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17555605"/>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58821895"/>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4630477"/>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68865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6886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77501"/>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64146692"/>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7789199"/>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56843742"/>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37300" y="2857500"/>
            <a:ext cx="26797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169400" y="2857500"/>
            <a:ext cx="26797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8245318"/>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237620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0150304"/>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36680458"/>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713096"/>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7432584"/>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82112702"/>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0255255"/>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71150" y="825500"/>
            <a:ext cx="1377950" cy="645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37300" y="825500"/>
            <a:ext cx="3981450" cy="645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769458"/>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26460332"/>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1032116"/>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44387739"/>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99000" y="2857500"/>
            <a:ext cx="34988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350250" y="2857500"/>
            <a:ext cx="34988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544248"/>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6302485"/>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9722443"/>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6593823"/>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473333"/>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022441"/>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05192923"/>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4096339"/>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1575" y="825500"/>
            <a:ext cx="1787525" cy="645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99000" y="825500"/>
            <a:ext cx="5210175" cy="645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3516530"/>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3474005"/>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5637676"/>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06680073"/>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227449"/>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0" y="1104900"/>
            <a:ext cx="2597150" cy="617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1950" y="1104900"/>
            <a:ext cx="2597150" cy="617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7016119"/>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3604084"/>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2320049"/>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426228"/>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1060425"/>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742222"/>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83512"/>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8325" y="825500"/>
            <a:ext cx="2390775" cy="6718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825500"/>
            <a:ext cx="7019925" cy="6718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5102091"/>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5050463"/>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9153307"/>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69352424"/>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92139977"/>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60530"/>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0480460"/>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411355521"/>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836292"/>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84202086"/>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93710856"/>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4667185"/>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4240732"/>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2410671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6379420"/>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5355313"/>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7635855"/>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09792569"/>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15400" y="2857500"/>
            <a:ext cx="13906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458450" y="2857500"/>
            <a:ext cx="13906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5322473"/>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0933758"/>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77785652"/>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342078"/>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51293477"/>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6220859"/>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54928"/>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15675" y="825500"/>
            <a:ext cx="733425" cy="645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15400" y="825500"/>
            <a:ext cx="2047875" cy="645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8988591"/>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666786"/>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80929318"/>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9773275"/>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42526458"/>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97600" y="8026400"/>
            <a:ext cx="2743200" cy="111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093200" y="8026400"/>
            <a:ext cx="2743200" cy="111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2714171"/>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9210593"/>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0879128"/>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887972"/>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2619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7685485"/>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998712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39450" y="825500"/>
            <a:ext cx="1136650" cy="6731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429500" y="825500"/>
            <a:ext cx="3257550" cy="6731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4722071"/>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8026400"/>
            <a:ext cx="2387600" cy="1117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8026400"/>
            <a:ext cx="7010400" cy="1117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3003889"/>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1530665"/>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9493049"/>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0999593"/>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7805671"/>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2641106"/>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4974691"/>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062522"/>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42515426"/>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8155634"/>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9641196"/>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9308771"/>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884086"/>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03945954"/>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6551388"/>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53143705"/>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0" y="8026400"/>
            <a:ext cx="4146550" cy="111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84950" y="8026400"/>
            <a:ext cx="4146550" cy="111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2252541"/>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9776068"/>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5560456"/>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862004"/>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138013"/>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4350810"/>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9693117"/>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1450181"/>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20125" y="2692400"/>
            <a:ext cx="2111375" cy="645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2692400"/>
            <a:ext cx="6181725" cy="645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6235985"/>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87007725"/>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5673312"/>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9724751"/>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5555873"/>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0381825"/>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52381660"/>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186373"/>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8860503"/>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01242967"/>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9616848"/>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3975835"/>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25500"/>
            <a:ext cx="2925762" cy="7886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825500"/>
            <a:ext cx="8624888" cy="7886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886097"/>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09535962"/>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6525559"/>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34187571"/>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18400" y="3365500"/>
            <a:ext cx="2025650" cy="417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696450" y="3365500"/>
            <a:ext cx="2025650" cy="417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8490737"/>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2482777"/>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8413335"/>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13600" y="2857500"/>
            <a:ext cx="22415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607550" y="2857500"/>
            <a:ext cx="22415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3241759"/>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999255"/>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1915189"/>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0571083"/>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8443710"/>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71175" y="1244600"/>
            <a:ext cx="1050925" cy="629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18400" y="1244600"/>
            <a:ext cx="3000375" cy="629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0965603"/>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94958979"/>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1561367"/>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91671234"/>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15100" y="825500"/>
            <a:ext cx="2590800" cy="671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825500"/>
            <a:ext cx="2590800" cy="671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4080368"/>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1688806"/>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493052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00515645"/>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223760"/>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8424005"/>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6349335"/>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9352131"/>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64675" y="825500"/>
            <a:ext cx="2384425" cy="6718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11400" y="825500"/>
            <a:ext cx="7000875" cy="6718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5046596"/>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9587984"/>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898461"/>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64974403"/>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7117122"/>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55682010"/>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9611938"/>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770401929"/>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649574"/>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9308407"/>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2186350"/>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2895357"/>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7341182"/>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68790808"/>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2116453"/>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62387878"/>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524764"/>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682204"/>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6250244"/>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8744156"/>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67307"/>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95371281"/>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0704970"/>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425699"/>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25500"/>
            <a:ext cx="2925762" cy="7886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825500"/>
            <a:ext cx="8624888" cy="7886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9567984"/>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99921025"/>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7534514"/>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5769324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9019384"/>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17152906"/>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97600" y="8102600"/>
            <a:ext cx="2743200" cy="76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093200" y="8102600"/>
            <a:ext cx="2743200" cy="76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92286"/>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1075436"/>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649221"/>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057448"/>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97479458"/>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4007350"/>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4529210"/>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8096250"/>
            <a:ext cx="2387600" cy="76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8096250"/>
            <a:ext cx="7010400" cy="76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4563377"/>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72108456"/>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56141688"/>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5171693"/>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55598232"/>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872313"/>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984956"/>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10223282"/>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547425"/>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9114304"/>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41636791"/>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2564077"/>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25500"/>
            <a:ext cx="2925762" cy="7886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825500"/>
            <a:ext cx="8624888" cy="7886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8867454"/>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400213"/>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1088231"/>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631798"/>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12310214"/>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3683000" y="825500"/>
            <a:ext cx="4006850" cy="673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842250" y="825500"/>
            <a:ext cx="4006850" cy="673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723190"/>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430976"/>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875293314"/>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9539"/>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1489795"/>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9123450"/>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7150113"/>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0225" y="825500"/>
            <a:ext cx="1158875" cy="645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213600" y="825500"/>
            <a:ext cx="3324225" cy="645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0377799"/>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1659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7165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790983"/>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3105666"/>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3168769"/>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005856"/>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83000" y="2857500"/>
            <a:ext cx="4006850" cy="469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842250" y="2857500"/>
            <a:ext cx="4006850" cy="469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4836313"/>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4472746"/>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6102416"/>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586230"/>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7201915"/>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571415"/>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2299939"/>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4936847"/>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07575" y="825500"/>
            <a:ext cx="2041525" cy="6731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83000" y="825500"/>
            <a:ext cx="5972175" cy="6731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8941320"/>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0714901"/>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01618560"/>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018293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9034638"/>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36320136"/>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0" y="2832100"/>
            <a:ext cx="2286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2832100"/>
            <a:ext cx="2286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420851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97225"/>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4969077"/>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9487892"/>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1156781"/>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25500"/>
            <a:ext cx="2925762" cy="7886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825500"/>
            <a:ext cx="8624888" cy="7886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6550495"/>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49480694"/>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5147647"/>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56732542"/>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256152"/>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7982196"/>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8938800"/>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4557795"/>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414806"/>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31006893"/>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3516801"/>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0724672"/>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867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867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7709475"/>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322421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5502116"/>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5780780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64400" y="2857500"/>
            <a:ext cx="2216150" cy="469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632950" y="2857500"/>
            <a:ext cx="2216150" cy="469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163400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3329775"/>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808288"/>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4819127"/>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83072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46776808"/>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33629258"/>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6149522"/>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702925" y="825500"/>
            <a:ext cx="1146175" cy="6731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264400" y="825500"/>
            <a:ext cx="3286125" cy="6731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966221"/>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88995769"/>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984214"/>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5734588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642055"/>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13500" y="4521200"/>
            <a:ext cx="1016000" cy="287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581900" y="4521200"/>
            <a:ext cx="1016000" cy="287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2641697"/>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9464993"/>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2234357"/>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947369"/>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4582246"/>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99963657"/>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7296733"/>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51800" y="825500"/>
            <a:ext cx="546100" cy="6565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13500" y="825500"/>
            <a:ext cx="1485900" cy="6565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4907567"/>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12370966"/>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7146889"/>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5188589"/>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30266199"/>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15400" y="2857500"/>
            <a:ext cx="13906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458450" y="2857500"/>
            <a:ext cx="13906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1147149"/>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9255764"/>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34094323"/>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982146"/>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6282"/>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5366137"/>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066504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15675" y="825500"/>
            <a:ext cx="733425" cy="645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15400" y="825500"/>
            <a:ext cx="2047875" cy="645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7127547"/>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62824023"/>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71691830"/>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516617"/>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42356098"/>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83000" y="2857500"/>
            <a:ext cx="1873250" cy="469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08650" y="2857500"/>
            <a:ext cx="1873250" cy="469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2092155"/>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634011"/>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80544652"/>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485468"/>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02646457"/>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85132068"/>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0306423"/>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07575" y="825500"/>
            <a:ext cx="2041525" cy="6731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83000" y="825500"/>
            <a:ext cx="5972175" cy="6731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117063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1"/>
          <p:cNvSpPr>
            <a:spLocks/>
          </p:cNvSpPr>
          <p:nvPr/>
        </p:nvSpPr>
        <p:spPr bwMode="auto">
          <a:xfrm>
            <a:off x="1981200" y="444500"/>
            <a:ext cx="5643563" cy="7327900"/>
          </a:xfrm>
          <a:custGeom>
            <a:avLst/>
            <a:gdLst>
              <a:gd name="T0" fmla="*/ 0 w 21573"/>
              <a:gd name="T1" fmla="*/ 355539 h 21600"/>
              <a:gd name="T2" fmla="*/ 355519 w 21573"/>
              <a:gd name="T3" fmla="*/ 0 h 21600"/>
              <a:gd name="T4" fmla="*/ 5637808 w 21573"/>
              <a:gd name="T5" fmla="*/ 0 h 21600"/>
              <a:gd name="T6" fmla="*/ 5637808 w 21573"/>
              <a:gd name="T7" fmla="*/ 7327900 h 21600"/>
              <a:gd name="T8" fmla="*/ 0 w 21573"/>
              <a:gd name="T9" fmla="*/ 7327900 h 21600"/>
              <a:gd name="T10" fmla="*/ 0 w 21573"/>
              <a:gd name="T11" fmla="*/ 355539 h 21600"/>
              <a:gd name="T12" fmla="*/ 0 w 21573"/>
              <a:gd name="T13" fmla="*/ 355539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73" h="21600">
                <a:moveTo>
                  <a:pt x="0" y="1048"/>
                </a:moveTo>
                <a:cubicBezTo>
                  <a:pt x="0" y="469"/>
                  <a:pt x="608" y="0"/>
                  <a:pt x="1359" y="0"/>
                </a:cubicBezTo>
                <a:lnTo>
                  <a:pt x="21551" y="0"/>
                </a:lnTo>
                <a:cubicBezTo>
                  <a:pt x="21551" y="187"/>
                  <a:pt x="21600" y="21600"/>
                  <a:pt x="21551" y="21600"/>
                </a:cubicBezTo>
                <a:lnTo>
                  <a:pt x="0" y="21600"/>
                </a:lnTo>
                <a:cubicBezTo>
                  <a:pt x="24" y="21600"/>
                  <a:pt x="0" y="1048"/>
                  <a:pt x="0" y="1048"/>
                </a:cubicBezTo>
                <a:close/>
                <a:moveTo>
                  <a:pt x="0" y="1048"/>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027" name="Freeform 2"/>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3"/>
          <p:cNvSpPr>
            <a:spLocks noGrp="1" noChangeArrowheads="1"/>
          </p:cNvSpPr>
          <p:nvPr>
            <p:ph type="title"/>
          </p:nvPr>
        </p:nvSpPr>
        <p:spPr bwMode="auto">
          <a:xfrm>
            <a:off x="2286000" y="825500"/>
            <a:ext cx="47244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1029" name="Freeform 4"/>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 name="Rectangle 5"/>
          <p:cNvSpPr>
            <a:spLocks noGrp="1" noChangeArrowheads="1"/>
          </p:cNvSpPr>
          <p:nvPr>
            <p:ph type="body" idx="1"/>
          </p:nvPr>
        </p:nvSpPr>
        <p:spPr bwMode="auto">
          <a:xfrm>
            <a:off x="2286000" y="2832100"/>
            <a:ext cx="4724400" cy="472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xmlns:p14="http://schemas.microsoft.com/office/powerpoint/2010/main"/>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ct val="0"/>
        </a:spcBef>
        <a:spcAft>
          <a:spcPct val="0"/>
        </a:spcAft>
        <a:defRPr sz="2400">
          <a:solidFill>
            <a:srgbClr val="FFFFFF"/>
          </a:solidFill>
          <a:latin typeface="+mn-lt"/>
          <a:ea typeface="+mn-ea"/>
          <a:cs typeface="+mn-cs"/>
          <a:sym typeface="Helvetica Neue Light" charset="0"/>
        </a:defRPr>
      </a:lvl1pPr>
      <a:lvl2pPr marL="742950" indent="-285750" algn="l" rtl="0" eaLnBrk="0" fontAlgn="base" hangingPunct="0">
        <a:spcBef>
          <a:spcPct val="0"/>
        </a:spcBef>
        <a:spcAft>
          <a:spcPct val="0"/>
        </a:spcAft>
        <a:defRPr sz="2400">
          <a:solidFill>
            <a:srgbClr val="FFFFFF"/>
          </a:solidFill>
          <a:latin typeface="+mn-lt"/>
          <a:ea typeface="+mn-ea"/>
          <a:cs typeface="+mn-cs"/>
          <a:sym typeface="Helvetica Neue Light" charset="0"/>
        </a:defRPr>
      </a:lvl2pPr>
      <a:lvl3pPr marL="1143000" indent="-228600" algn="l" rtl="0" eaLnBrk="0" fontAlgn="base" hangingPunct="0">
        <a:spcBef>
          <a:spcPct val="0"/>
        </a:spcBef>
        <a:spcAft>
          <a:spcPct val="0"/>
        </a:spcAft>
        <a:defRPr sz="2400">
          <a:solidFill>
            <a:srgbClr val="FFFFFF"/>
          </a:solidFill>
          <a:latin typeface="+mn-lt"/>
          <a:ea typeface="+mn-ea"/>
          <a:cs typeface="+mn-cs"/>
          <a:sym typeface="Helvetica Neue Light" charset="0"/>
        </a:defRPr>
      </a:lvl3pPr>
      <a:lvl4pPr marL="1600200" indent="-228600" algn="l" rtl="0" eaLnBrk="0" fontAlgn="base" hangingPunct="0">
        <a:spcBef>
          <a:spcPct val="0"/>
        </a:spcBef>
        <a:spcAft>
          <a:spcPct val="0"/>
        </a:spcAft>
        <a:defRPr sz="2400">
          <a:solidFill>
            <a:srgbClr val="FFFFFF"/>
          </a:solidFill>
          <a:latin typeface="+mn-lt"/>
          <a:ea typeface="+mn-ea"/>
          <a:cs typeface="+mn-cs"/>
          <a:sym typeface="Helvetica Neue Light" charset="0"/>
        </a:defRPr>
      </a:lvl4pPr>
      <a:lvl5pPr marL="2057400" indent="-228600" algn="l" rtl="0" eaLnBrk="0" fontAlgn="base" hangingPunct="0">
        <a:spcBef>
          <a:spcPct val="0"/>
        </a:spcBef>
        <a:spcAft>
          <a:spcPct val="0"/>
        </a:spcAft>
        <a:defRPr sz="2400">
          <a:solidFill>
            <a:srgbClr val="FFFFFF"/>
          </a:solidFill>
          <a:latin typeface="+mn-lt"/>
          <a:ea typeface="+mn-ea"/>
          <a:cs typeface="+mn-cs"/>
          <a:sym typeface="Helvetica Neue Light" charset="0"/>
        </a:defRPr>
      </a:lvl5pPr>
      <a:lvl6pPr marL="457200" algn="l" rtl="0" fontAlgn="base">
        <a:spcBef>
          <a:spcPct val="0"/>
        </a:spcBef>
        <a:spcAft>
          <a:spcPct val="0"/>
        </a:spcAft>
        <a:defRPr sz="2400">
          <a:solidFill>
            <a:srgbClr val="FFFFFF"/>
          </a:solidFill>
          <a:latin typeface="+mn-lt"/>
          <a:ea typeface="+mn-ea"/>
          <a:cs typeface="+mn-cs"/>
          <a:sym typeface="Helvetica Neue Light" charset="0"/>
        </a:defRPr>
      </a:lvl6pPr>
      <a:lvl7pPr marL="914400" algn="l" rtl="0" fontAlgn="base">
        <a:spcBef>
          <a:spcPct val="0"/>
        </a:spcBef>
        <a:spcAft>
          <a:spcPct val="0"/>
        </a:spcAft>
        <a:defRPr sz="2400">
          <a:solidFill>
            <a:srgbClr val="FFFFFF"/>
          </a:solidFill>
          <a:latin typeface="+mn-lt"/>
          <a:ea typeface="+mn-ea"/>
          <a:cs typeface="+mn-cs"/>
          <a:sym typeface="Helvetica Neue Light" charset="0"/>
        </a:defRPr>
      </a:lvl7pPr>
      <a:lvl8pPr marL="1371600" algn="l" rtl="0" fontAlgn="base">
        <a:spcBef>
          <a:spcPct val="0"/>
        </a:spcBef>
        <a:spcAft>
          <a:spcPct val="0"/>
        </a:spcAft>
        <a:defRPr sz="2400">
          <a:solidFill>
            <a:srgbClr val="FFFFFF"/>
          </a:solidFill>
          <a:latin typeface="+mn-lt"/>
          <a:ea typeface="+mn-ea"/>
          <a:cs typeface="+mn-cs"/>
          <a:sym typeface="Helvetica Neue Light" charset="0"/>
        </a:defRPr>
      </a:lvl8pPr>
      <a:lvl9pPr marL="1828800" algn="l" rtl="0" fontAlgn="base">
        <a:spcBef>
          <a:spcPct val="0"/>
        </a:spcBef>
        <a:spcAft>
          <a:spcPct val="0"/>
        </a:spcAft>
        <a:defRPr sz="2400">
          <a:solidFill>
            <a:srgbClr val="FFFFFF"/>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6387"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6388" name="Freeform 3"/>
          <p:cNvSpPr>
            <a:spLocks/>
          </p:cNvSpPr>
          <p:nvPr/>
        </p:nvSpPr>
        <p:spPr bwMode="auto">
          <a:xfrm>
            <a:off x="1979613" y="6692900"/>
            <a:ext cx="1081087" cy="1079500"/>
          </a:xfrm>
          <a:custGeom>
            <a:avLst/>
            <a:gdLst>
              <a:gd name="T0" fmla="*/ 0 w 21600"/>
              <a:gd name="T1" fmla="*/ 228570 h 21352"/>
              <a:gd name="T2" fmla="*/ 228930 w 21600"/>
              <a:gd name="T3" fmla="*/ 0 h 21352"/>
              <a:gd name="T4" fmla="*/ 852157 w 21600"/>
              <a:gd name="T5" fmla="*/ 0 h 21352"/>
              <a:gd name="T6" fmla="*/ 1081087 w 21600"/>
              <a:gd name="T7" fmla="*/ 228570 h 21352"/>
              <a:gd name="T8" fmla="*/ 1081087 w 21600"/>
              <a:gd name="T9" fmla="*/ 850779 h 21352"/>
              <a:gd name="T10" fmla="*/ 852157 w 21600"/>
              <a:gd name="T11" fmla="*/ 1079348 h 21352"/>
              <a:gd name="T12" fmla="*/ 0 w 21600"/>
              <a:gd name="T13" fmla="*/ 1079348 h 21352"/>
              <a:gd name="T14" fmla="*/ 0 w 21600"/>
              <a:gd name="T15" fmla="*/ 228570 h 21352"/>
              <a:gd name="T16" fmla="*/ 0 w 21600"/>
              <a:gd name="T17" fmla="*/ 228570 h 21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352">
                <a:moveTo>
                  <a:pt x="0" y="4521"/>
                </a:moveTo>
                <a:cubicBezTo>
                  <a:pt x="0" y="2024"/>
                  <a:pt x="2048" y="0"/>
                  <a:pt x="4574" y="0"/>
                </a:cubicBezTo>
                <a:lnTo>
                  <a:pt x="17026" y="0"/>
                </a:lnTo>
                <a:cubicBezTo>
                  <a:pt x="19552" y="0"/>
                  <a:pt x="21600" y="2024"/>
                  <a:pt x="21600" y="4521"/>
                </a:cubicBezTo>
                <a:lnTo>
                  <a:pt x="21600" y="16828"/>
                </a:lnTo>
                <a:cubicBezTo>
                  <a:pt x="21600" y="19325"/>
                  <a:pt x="19552" y="21349"/>
                  <a:pt x="17026" y="21349"/>
                </a:cubicBezTo>
                <a:lnTo>
                  <a:pt x="0" y="21349"/>
                </a:lnTo>
                <a:cubicBezTo>
                  <a:pt x="0" y="21600"/>
                  <a:pt x="0" y="4521"/>
                  <a:pt x="0" y="4521"/>
                </a:cubicBezTo>
                <a:close/>
                <a:moveTo>
                  <a:pt x="0" y="4521"/>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4"/>
          <p:cNvSpPr>
            <a:spLocks noGrp="1" noChangeArrowheads="1"/>
          </p:cNvSpPr>
          <p:nvPr>
            <p:ph type="title"/>
          </p:nvPr>
        </p:nvSpPr>
        <p:spPr bwMode="auto">
          <a:xfrm>
            <a:off x="3683000" y="825500"/>
            <a:ext cx="8166100"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16389" name="Rectangle 5"/>
          <p:cNvSpPr>
            <a:spLocks noGrp="1" noChangeArrowheads="1"/>
          </p:cNvSpPr>
          <p:nvPr>
            <p:ph type="body" idx="1"/>
          </p:nvPr>
        </p:nvSpPr>
        <p:spPr bwMode="auto">
          <a:xfrm>
            <a:off x="3683000" y="2857500"/>
            <a:ext cx="3898900" cy="469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xmlns:p14="http://schemas.microsoft.com/office/powerpoint/2010/main"/>
  <p:txStyles>
    <p:titleStyle>
      <a:lvl1pPr algn="l" rtl="0" eaLnBrk="0" fontAlgn="base" hangingPunct="0">
        <a:spcBef>
          <a:spcPct val="0"/>
        </a:spcBef>
        <a:spcAft>
          <a:spcPct val="0"/>
        </a:spcAft>
        <a:defRPr sz="64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1800"/>
        </a:spcBef>
        <a:spcAft>
          <a:spcPct val="0"/>
        </a:spcAft>
        <a:defRPr sz="2400">
          <a:solidFill>
            <a:srgbClr val="535353"/>
          </a:solidFill>
          <a:latin typeface="+mn-lt"/>
          <a:ea typeface="+mn-ea"/>
          <a:cs typeface="+mn-cs"/>
          <a:sym typeface="Helvetica Neue Light" charset="0"/>
        </a:defRPr>
      </a:lvl1pPr>
      <a:lvl2pPr marL="742950" indent="-285750" algn="l" rtl="0" eaLnBrk="0" fontAlgn="base" hangingPunct="0">
        <a:spcBef>
          <a:spcPts val="1800"/>
        </a:spcBef>
        <a:spcAft>
          <a:spcPct val="0"/>
        </a:spcAft>
        <a:defRPr sz="2400">
          <a:solidFill>
            <a:srgbClr val="535353"/>
          </a:solidFill>
          <a:latin typeface="+mn-lt"/>
          <a:ea typeface="+mn-ea"/>
          <a:cs typeface="+mn-cs"/>
          <a:sym typeface="Helvetica Neue Light" charset="0"/>
        </a:defRPr>
      </a:lvl2pPr>
      <a:lvl3pPr marL="1143000" indent="-228600" algn="l" rtl="0" eaLnBrk="0" fontAlgn="base" hangingPunct="0">
        <a:spcBef>
          <a:spcPts val="1800"/>
        </a:spcBef>
        <a:spcAft>
          <a:spcPct val="0"/>
        </a:spcAft>
        <a:defRPr sz="2400">
          <a:solidFill>
            <a:srgbClr val="535353"/>
          </a:solidFill>
          <a:latin typeface="+mn-lt"/>
          <a:ea typeface="+mn-ea"/>
          <a:cs typeface="+mn-cs"/>
          <a:sym typeface="Helvetica Neue Light" charset="0"/>
        </a:defRPr>
      </a:lvl3pPr>
      <a:lvl4pPr marL="1600200" indent="-228600" algn="l" rtl="0" eaLnBrk="0" fontAlgn="base" hangingPunct="0">
        <a:spcBef>
          <a:spcPts val="1800"/>
        </a:spcBef>
        <a:spcAft>
          <a:spcPct val="0"/>
        </a:spcAft>
        <a:defRPr sz="2400">
          <a:solidFill>
            <a:srgbClr val="535353"/>
          </a:solidFill>
          <a:latin typeface="+mn-lt"/>
          <a:ea typeface="+mn-ea"/>
          <a:cs typeface="+mn-cs"/>
          <a:sym typeface="Helvetica Neue Light" charset="0"/>
        </a:defRPr>
      </a:lvl4pPr>
      <a:lvl5pPr marL="2057400" indent="-228600" algn="l" rtl="0" eaLnBrk="0" fontAlgn="base" hangingPunct="0">
        <a:spcBef>
          <a:spcPts val="1800"/>
        </a:spcBef>
        <a:spcAft>
          <a:spcPct val="0"/>
        </a:spcAft>
        <a:defRPr sz="2400">
          <a:solidFill>
            <a:srgbClr val="535353"/>
          </a:solidFill>
          <a:latin typeface="+mn-lt"/>
          <a:ea typeface="+mn-ea"/>
          <a:cs typeface="+mn-cs"/>
          <a:sym typeface="Helvetica Neue Light" charset="0"/>
        </a:defRPr>
      </a:lvl5pPr>
      <a:lvl6pPr marL="457200" algn="l" rtl="0" fontAlgn="base">
        <a:spcBef>
          <a:spcPts val="1800"/>
        </a:spcBef>
        <a:spcAft>
          <a:spcPct val="0"/>
        </a:spcAft>
        <a:defRPr sz="2400">
          <a:solidFill>
            <a:srgbClr val="535353"/>
          </a:solidFill>
          <a:latin typeface="+mn-lt"/>
          <a:ea typeface="+mn-ea"/>
          <a:cs typeface="+mn-cs"/>
          <a:sym typeface="Helvetica Neue Light" charset="0"/>
        </a:defRPr>
      </a:lvl6pPr>
      <a:lvl7pPr marL="914400" algn="l" rtl="0" fontAlgn="base">
        <a:spcBef>
          <a:spcPts val="1800"/>
        </a:spcBef>
        <a:spcAft>
          <a:spcPct val="0"/>
        </a:spcAft>
        <a:defRPr sz="2400">
          <a:solidFill>
            <a:srgbClr val="535353"/>
          </a:solidFill>
          <a:latin typeface="+mn-lt"/>
          <a:ea typeface="+mn-ea"/>
          <a:cs typeface="+mn-cs"/>
          <a:sym typeface="Helvetica Neue Light" charset="0"/>
        </a:defRPr>
      </a:lvl7pPr>
      <a:lvl8pPr marL="1371600" algn="l" rtl="0" fontAlgn="base">
        <a:spcBef>
          <a:spcPts val="1800"/>
        </a:spcBef>
        <a:spcAft>
          <a:spcPct val="0"/>
        </a:spcAft>
        <a:defRPr sz="2400">
          <a:solidFill>
            <a:srgbClr val="535353"/>
          </a:solidFill>
          <a:latin typeface="+mn-lt"/>
          <a:ea typeface="+mn-ea"/>
          <a:cs typeface="+mn-cs"/>
          <a:sym typeface="Helvetica Neue Light" charset="0"/>
        </a:defRPr>
      </a:lvl8pPr>
      <a:lvl9pPr marL="1828800" algn="l" rtl="0" fontAlgn="base">
        <a:spcBef>
          <a:spcPts val="1800"/>
        </a:spcBef>
        <a:spcAft>
          <a:spcPct val="0"/>
        </a:spcAft>
        <a:defRPr sz="24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7411"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7412" name="Freeform 3"/>
          <p:cNvSpPr>
            <a:spLocks/>
          </p:cNvSpPr>
          <p:nvPr/>
        </p:nvSpPr>
        <p:spPr bwMode="auto">
          <a:xfrm>
            <a:off x="1979613" y="6692900"/>
            <a:ext cx="1081087" cy="1079500"/>
          </a:xfrm>
          <a:custGeom>
            <a:avLst/>
            <a:gdLst>
              <a:gd name="T0" fmla="*/ 0 w 21600"/>
              <a:gd name="T1" fmla="*/ 228570 h 21352"/>
              <a:gd name="T2" fmla="*/ 228930 w 21600"/>
              <a:gd name="T3" fmla="*/ 0 h 21352"/>
              <a:gd name="T4" fmla="*/ 852157 w 21600"/>
              <a:gd name="T5" fmla="*/ 0 h 21352"/>
              <a:gd name="T6" fmla="*/ 1081087 w 21600"/>
              <a:gd name="T7" fmla="*/ 228570 h 21352"/>
              <a:gd name="T8" fmla="*/ 1081087 w 21600"/>
              <a:gd name="T9" fmla="*/ 850779 h 21352"/>
              <a:gd name="T10" fmla="*/ 852157 w 21600"/>
              <a:gd name="T11" fmla="*/ 1079348 h 21352"/>
              <a:gd name="T12" fmla="*/ 0 w 21600"/>
              <a:gd name="T13" fmla="*/ 1079348 h 21352"/>
              <a:gd name="T14" fmla="*/ 0 w 21600"/>
              <a:gd name="T15" fmla="*/ 228570 h 21352"/>
              <a:gd name="T16" fmla="*/ 0 w 21600"/>
              <a:gd name="T17" fmla="*/ 228570 h 21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352">
                <a:moveTo>
                  <a:pt x="0" y="4521"/>
                </a:moveTo>
                <a:cubicBezTo>
                  <a:pt x="0" y="2024"/>
                  <a:pt x="2048" y="0"/>
                  <a:pt x="4574" y="0"/>
                </a:cubicBezTo>
                <a:lnTo>
                  <a:pt x="17026" y="0"/>
                </a:lnTo>
                <a:cubicBezTo>
                  <a:pt x="19552" y="0"/>
                  <a:pt x="21600" y="2024"/>
                  <a:pt x="21600" y="4521"/>
                </a:cubicBezTo>
                <a:lnTo>
                  <a:pt x="21600" y="16828"/>
                </a:lnTo>
                <a:cubicBezTo>
                  <a:pt x="21600" y="19325"/>
                  <a:pt x="19552" y="21349"/>
                  <a:pt x="17026" y="21349"/>
                </a:cubicBezTo>
                <a:lnTo>
                  <a:pt x="0" y="21349"/>
                </a:lnTo>
                <a:cubicBezTo>
                  <a:pt x="0" y="21600"/>
                  <a:pt x="0" y="4521"/>
                  <a:pt x="0" y="4521"/>
                </a:cubicBezTo>
                <a:close/>
                <a:moveTo>
                  <a:pt x="0" y="4521"/>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4"/>
          <p:cNvSpPr>
            <a:spLocks noGrp="1" noChangeArrowheads="1"/>
          </p:cNvSpPr>
          <p:nvPr>
            <p:ph type="title"/>
          </p:nvPr>
        </p:nvSpPr>
        <p:spPr bwMode="auto">
          <a:xfrm>
            <a:off x="3683000" y="825500"/>
            <a:ext cx="3340100"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17413" name="Rectangle 5"/>
          <p:cNvSpPr>
            <a:spLocks noGrp="1" noChangeArrowheads="1"/>
          </p:cNvSpPr>
          <p:nvPr>
            <p:ph type="body" idx="1"/>
          </p:nvPr>
        </p:nvSpPr>
        <p:spPr bwMode="auto">
          <a:xfrm>
            <a:off x="3683000" y="2857500"/>
            <a:ext cx="33401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xmlns:p14="http://schemas.microsoft.com/office/powerpoint/2010/main"/>
  <p:txStyles>
    <p:titleStyle>
      <a:lvl1pPr algn="l" rtl="0" eaLnBrk="0" fontAlgn="base" hangingPunct="0">
        <a:spcBef>
          <a:spcPct val="0"/>
        </a:spcBef>
        <a:spcAft>
          <a:spcPct val="0"/>
        </a:spcAft>
        <a:defRPr sz="48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1800"/>
        </a:spcBef>
        <a:spcAft>
          <a:spcPct val="0"/>
        </a:spcAft>
        <a:defRPr sz="2200">
          <a:solidFill>
            <a:srgbClr val="535353"/>
          </a:solidFill>
          <a:latin typeface="+mn-lt"/>
          <a:ea typeface="+mn-ea"/>
          <a:cs typeface="+mn-cs"/>
          <a:sym typeface="Helvetica Neue Light" charset="0"/>
        </a:defRPr>
      </a:lvl1pPr>
      <a:lvl2pPr marL="742950" indent="-285750" algn="l" rtl="0" eaLnBrk="0" fontAlgn="base" hangingPunct="0">
        <a:spcBef>
          <a:spcPts val="1800"/>
        </a:spcBef>
        <a:spcAft>
          <a:spcPct val="0"/>
        </a:spcAft>
        <a:defRPr sz="2200">
          <a:solidFill>
            <a:srgbClr val="535353"/>
          </a:solidFill>
          <a:latin typeface="+mn-lt"/>
          <a:ea typeface="+mn-ea"/>
          <a:cs typeface="+mn-cs"/>
          <a:sym typeface="Helvetica Neue Light" charset="0"/>
        </a:defRPr>
      </a:lvl2pPr>
      <a:lvl3pPr marL="11430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3pPr>
      <a:lvl4pPr marL="16002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4pPr>
      <a:lvl5pPr marL="20574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5pPr>
      <a:lvl6pPr marL="457200" algn="l" rtl="0" fontAlgn="base">
        <a:spcBef>
          <a:spcPts val="1800"/>
        </a:spcBef>
        <a:spcAft>
          <a:spcPct val="0"/>
        </a:spcAft>
        <a:defRPr sz="2200">
          <a:solidFill>
            <a:srgbClr val="535353"/>
          </a:solidFill>
          <a:latin typeface="+mn-lt"/>
          <a:ea typeface="+mn-ea"/>
          <a:cs typeface="+mn-cs"/>
          <a:sym typeface="Helvetica Neue Light" charset="0"/>
        </a:defRPr>
      </a:lvl6pPr>
      <a:lvl7pPr marL="914400" algn="l" rtl="0" fontAlgn="base">
        <a:spcBef>
          <a:spcPts val="1800"/>
        </a:spcBef>
        <a:spcAft>
          <a:spcPct val="0"/>
        </a:spcAft>
        <a:defRPr sz="2200">
          <a:solidFill>
            <a:srgbClr val="535353"/>
          </a:solidFill>
          <a:latin typeface="+mn-lt"/>
          <a:ea typeface="+mn-ea"/>
          <a:cs typeface="+mn-cs"/>
          <a:sym typeface="Helvetica Neue Light" charset="0"/>
        </a:defRPr>
      </a:lvl7pPr>
      <a:lvl8pPr marL="1371600" algn="l" rtl="0" fontAlgn="base">
        <a:spcBef>
          <a:spcPts val="1800"/>
        </a:spcBef>
        <a:spcAft>
          <a:spcPct val="0"/>
        </a:spcAft>
        <a:defRPr sz="2200">
          <a:solidFill>
            <a:srgbClr val="535353"/>
          </a:solidFill>
          <a:latin typeface="+mn-lt"/>
          <a:ea typeface="+mn-ea"/>
          <a:cs typeface="+mn-cs"/>
          <a:sym typeface="Helvetica Neue Light" charset="0"/>
        </a:defRPr>
      </a:lvl8pPr>
      <a:lvl9pPr marL="1828800" algn="l" rtl="0" fontAlgn="base">
        <a:spcBef>
          <a:spcPts val="1800"/>
        </a:spcBef>
        <a:spcAft>
          <a:spcPct val="0"/>
        </a:spcAft>
        <a:defRPr sz="22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9459"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9460" name="Freeform 3"/>
          <p:cNvSpPr>
            <a:spLocks/>
          </p:cNvSpPr>
          <p:nvPr/>
        </p:nvSpPr>
        <p:spPr bwMode="auto">
          <a:xfrm>
            <a:off x="1979613" y="6692900"/>
            <a:ext cx="1081087" cy="1079500"/>
          </a:xfrm>
          <a:custGeom>
            <a:avLst/>
            <a:gdLst>
              <a:gd name="T0" fmla="*/ 0 w 21600"/>
              <a:gd name="T1" fmla="*/ 228570 h 21352"/>
              <a:gd name="T2" fmla="*/ 228930 w 21600"/>
              <a:gd name="T3" fmla="*/ 0 h 21352"/>
              <a:gd name="T4" fmla="*/ 852157 w 21600"/>
              <a:gd name="T5" fmla="*/ 0 h 21352"/>
              <a:gd name="T6" fmla="*/ 1081087 w 21600"/>
              <a:gd name="T7" fmla="*/ 228570 h 21352"/>
              <a:gd name="T8" fmla="*/ 1081087 w 21600"/>
              <a:gd name="T9" fmla="*/ 850779 h 21352"/>
              <a:gd name="T10" fmla="*/ 852157 w 21600"/>
              <a:gd name="T11" fmla="*/ 1079348 h 21352"/>
              <a:gd name="T12" fmla="*/ 0 w 21600"/>
              <a:gd name="T13" fmla="*/ 1079348 h 21352"/>
              <a:gd name="T14" fmla="*/ 0 w 21600"/>
              <a:gd name="T15" fmla="*/ 228570 h 21352"/>
              <a:gd name="T16" fmla="*/ 0 w 21600"/>
              <a:gd name="T17" fmla="*/ 228570 h 21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352">
                <a:moveTo>
                  <a:pt x="0" y="4521"/>
                </a:moveTo>
                <a:cubicBezTo>
                  <a:pt x="0" y="2024"/>
                  <a:pt x="2048" y="0"/>
                  <a:pt x="4574" y="0"/>
                </a:cubicBezTo>
                <a:lnTo>
                  <a:pt x="17026" y="0"/>
                </a:lnTo>
                <a:cubicBezTo>
                  <a:pt x="19552" y="0"/>
                  <a:pt x="21600" y="2024"/>
                  <a:pt x="21600" y="4521"/>
                </a:cubicBezTo>
                <a:lnTo>
                  <a:pt x="21600" y="16828"/>
                </a:lnTo>
                <a:cubicBezTo>
                  <a:pt x="21600" y="19325"/>
                  <a:pt x="19552" y="21349"/>
                  <a:pt x="17026" y="21349"/>
                </a:cubicBezTo>
                <a:lnTo>
                  <a:pt x="0" y="21349"/>
                </a:lnTo>
                <a:cubicBezTo>
                  <a:pt x="0" y="21600"/>
                  <a:pt x="0" y="4521"/>
                  <a:pt x="0" y="4521"/>
                </a:cubicBezTo>
                <a:close/>
                <a:moveTo>
                  <a:pt x="0" y="4521"/>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4"/>
          <p:cNvSpPr>
            <a:spLocks noGrp="1" noChangeArrowheads="1"/>
          </p:cNvSpPr>
          <p:nvPr>
            <p:ph type="title"/>
          </p:nvPr>
        </p:nvSpPr>
        <p:spPr bwMode="auto">
          <a:xfrm>
            <a:off x="3683000" y="825500"/>
            <a:ext cx="8166100"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19461" name="Rectangle 5"/>
          <p:cNvSpPr>
            <a:spLocks noGrp="1" noChangeArrowheads="1"/>
          </p:cNvSpPr>
          <p:nvPr>
            <p:ph type="body" idx="1"/>
          </p:nvPr>
        </p:nvSpPr>
        <p:spPr bwMode="auto">
          <a:xfrm>
            <a:off x="7950200" y="2844800"/>
            <a:ext cx="3898900" cy="469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xmlns:p14="http://schemas.microsoft.com/office/powerpoint/2010/main"/>
  <p:txStyles>
    <p:titleStyle>
      <a:lvl1pPr algn="l" rtl="0" eaLnBrk="0" fontAlgn="base" hangingPunct="0">
        <a:spcBef>
          <a:spcPct val="0"/>
        </a:spcBef>
        <a:spcAft>
          <a:spcPct val="0"/>
        </a:spcAft>
        <a:defRPr sz="64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1800"/>
        </a:spcBef>
        <a:spcAft>
          <a:spcPct val="0"/>
        </a:spcAft>
        <a:defRPr sz="2400">
          <a:solidFill>
            <a:srgbClr val="535353"/>
          </a:solidFill>
          <a:latin typeface="+mn-lt"/>
          <a:ea typeface="+mn-ea"/>
          <a:cs typeface="+mn-cs"/>
          <a:sym typeface="Helvetica Neue Light" charset="0"/>
        </a:defRPr>
      </a:lvl1pPr>
      <a:lvl2pPr marL="742950" indent="-285750" algn="l" rtl="0" eaLnBrk="0" fontAlgn="base" hangingPunct="0">
        <a:spcBef>
          <a:spcPts val="1800"/>
        </a:spcBef>
        <a:spcAft>
          <a:spcPct val="0"/>
        </a:spcAft>
        <a:defRPr sz="2400">
          <a:solidFill>
            <a:srgbClr val="535353"/>
          </a:solidFill>
          <a:latin typeface="+mn-lt"/>
          <a:ea typeface="+mn-ea"/>
          <a:cs typeface="+mn-cs"/>
          <a:sym typeface="Helvetica Neue Light" charset="0"/>
        </a:defRPr>
      </a:lvl2pPr>
      <a:lvl3pPr marL="1143000" indent="-228600" algn="l" rtl="0" eaLnBrk="0" fontAlgn="base" hangingPunct="0">
        <a:spcBef>
          <a:spcPts val="1800"/>
        </a:spcBef>
        <a:spcAft>
          <a:spcPct val="0"/>
        </a:spcAft>
        <a:defRPr sz="2400">
          <a:solidFill>
            <a:srgbClr val="535353"/>
          </a:solidFill>
          <a:latin typeface="+mn-lt"/>
          <a:ea typeface="+mn-ea"/>
          <a:cs typeface="+mn-cs"/>
          <a:sym typeface="Helvetica Neue Light" charset="0"/>
        </a:defRPr>
      </a:lvl3pPr>
      <a:lvl4pPr marL="1600200" indent="-228600" algn="l" rtl="0" eaLnBrk="0" fontAlgn="base" hangingPunct="0">
        <a:spcBef>
          <a:spcPts val="1800"/>
        </a:spcBef>
        <a:spcAft>
          <a:spcPct val="0"/>
        </a:spcAft>
        <a:defRPr sz="2400">
          <a:solidFill>
            <a:srgbClr val="535353"/>
          </a:solidFill>
          <a:latin typeface="+mn-lt"/>
          <a:ea typeface="+mn-ea"/>
          <a:cs typeface="+mn-cs"/>
          <a:sym typeface="Helvetica Neue Light" charset="0"/>
        </a:defRPr>
      </a:lvl4pPr>
      <a:lvl5pPr marL="2057400" indent="-228600" algn="l" rtl="0" eaLnBrk="0" fontAlgn="base" hangingPunct="0">
        <a:spcBef>
          <a:spcPts val="1800"/>
        </a:spcBef>
        <a:spcAft>
          <a:spcPct val="0"/>
        </a:spcAft>
        <a:defRPr sz="2400">
          <a:solidFill>
            <a:srgbClr val="535353"/>
          </a:solidFill>
          <a:latin typeface="+mn-lt"/>
          <a:ea typeface="+mn-ea"/>
          <a:cs typeface="+mn-cs"/>
          <a:sym typeface="Helvetica Neue Light" charset="0"/>
        </a:defRPr>
      </a:lvl5pPr>
      <a:lvl6pPr marL="457200" algn="l" rtl="0" fontAlgn="base">
        <a:spcBef>
          <a:spcPts val="1800"/>
        </a:spcBef>
        <a:spcAft>
          <a:spcPct val="0"/>
        </a:spcAft>
        <a:defRPr sz="2400">
          <a:solidFill>
            <a:srgbClr val="535353"/>
          </a:solidFill>
          <a:latin typeface="+mn-lt"/>
          <a:ea typeface="+mn-ea"/>
          <a:cs typeface="+mn-cs"/>
          <a:sym typeface="Helvetica Neue Light" charset="0"/>
        </a:defRPr>
      </a:lvl6pPr>
      <a:lvl7pPr marL="914400" algn="l" rtl="0" fontAlgn="base">
        <a:spcBef>
          <a:spcPts val="1800"/>
        </a:spcBef>
        <a:spcAft>
          <a:spcPct val="0"/>
        </a:spcAft>
        <a:defRPr sz="2400">
          <a:solidFill>
            <a:srgbClr val="535353"/>
          </a:solidFill>
          <a:latin typeface="+mn-lt"/>
          <a:ea typeface="+mn-ea"/>
          <a:cs typeface="+mn-cs"/>
          <a:sym typeface="Helvetica Neue Light" charset="0"/>
        </a:defRPr>
      </a:lvl7pPr>
      <a:lvl8pPr marL="1371600" algn="l" rtl="0" fontAlgn="base">
        <a:spcBef>
          <a:spcPts val="1800"/>
        </a:spcBef>
        <a:spcAft>
          <a:spcPct val="0"/>
        </a:spcAft>
        <a:defRPr sz="2400">
          <a:solidFill>
            <a:srgbClr val="535353"/>
          </a:solidFill>
          <a:latin typeface="+mn-lt"/>
          <a:ea typeface="+mn-ea"/>
          <a:cs typeface="+mn-cs"/>
          <a:sym typeface="Helvetica Neue Light" charset="0"/>
        </a:defRPr>
      </a:lvl8pPr>
      <a:lvl9pPr marL="1828800" algn="l" rtl="0" fontAlgn="base">
        <a:spcBef>
          <a:spcPts val="1800"/>
        </a:spcBef>
        <a:spcAft>
          <a:spcPct val="0"/>
        </a:spcAft>
        <a:defRPr sz="24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0483"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0484" name="Freeform 3"/>
          <p:cNvSpPr>
            <a:spLocks/>
          </p:cNvSpPr>
          <p:nvPr/>
        </p:nvSpPr>
        <p:spPr bwMode="auto">
          <a:xfrm>
            <a:off x="1979613" y="6692900"/>
            <a:ext cx="1081087" cy="1079500"/>
          </a:xfrm>
          <a:custGeom>
            <a:avLst/>
            <a:gdLst>
              <a:gd name="T0" fmla="*/ 0 w 21600"/>
              <a:gd name="T1" fmla="*/ 228570 h 21352"/>
              <a:gd name="T2" fmla="*/ 228930 w 21600"/>
              <a:gd name="T3" fmla="*/ 0 h 21352"/>
              <a:gd name="T4" fmla="*/ 852157 w 21600"/>
              <a:gd name="T5" fmla="*/ 0 h 21352"/>
              <a:gd name="T6" fmla="*/ 1081087 w 21600"/>
              <a:gd name="T7" fmla="*/ 228570 h 21352"/>
              <a:gd name="T8" fmla="*/ 1081087 w 21600"/>
              <a:gd name="T9" fmla="*/ 850779 h 21352"/>
              <a:gd name="T10" fmla="*/ 852157 w 21600"/>
              <a:gd name="T11" fmla="*/ 1079348 h 21352"/>
              <a:gd name="T12" fmla="*/ 0 w 21600"/>
              <a:gd name="T13" fmla="*/ 1079348 h 21352"/>
              <a:gd name="T14" fmla="*/ 0 w 21600"/>
              <a:gd name="T15" fmla="*/ 228570 h 21352"/>
              <a:gd name="T16" fmla="*/ 0 w 21600"/>
              <a:gd name="T17" fmla="*/ 228570 h 21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352">
                <a:moveTo>
                  <a:pt x="0" y="4521"/>
                </a:moveTo>
                <a:cubicBezTo>
                  <a:pt x="0" y="2024"/>
                  <a:pt x="2048" y="0"/>
                  <a:pt x="4574" y="0"/>
                </a:cubicBezTo>
                <a:lnTo>
                  <a:pt x="17026" y="0"/>
                </a:lnTo>
                <a:cubicBezTo>
                  <a:pt x="19552" y="0"/>
                  <a:pt x="21600" y="2024"/>
                  <a:pt x="21600" y="4521"/>
                </a:cubicBezTo>
                <a:lnTo>
                  <a:pt x="21600" y="16828"/>
                </a:lnTo>
                <a:cubicBezTo>
                  <a:pt x="21600" y="19325"/>
                  <a:pt x="19552" y="21349"/>
                  <a:pt x="17026" y="21349"/>
                </a:cubicBezTo>
                <a:lnTo>
                  <a:pt x="0" y="21349"/>
                </a:lnTo>
                <a:cubicBezTo>
                  <a:pt x="0" y="21600"/>
                  <a:pt x="0" y="4521"/>
                  <a:pt x="0" y="4521"/>
                </a:cubicBezTo>
                <a:close/>
                <a:moveTo>
                  <a:pt x="0" y="4521"/>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4"/>
          <p:cNvSpPr>
            <a:spLocks noGrp="1" noChangeArrowheads="1"/>
          </p:cNvSpPr>
          <p:nvPr>
            <p:ph type="title"/>
          </p:nvPr>
        </p:nvSpPr>
        <p:spPr bwMode="auto">
          <a:xfrm>
            <a:off x="3683000" y="825500"/>
            <a:ext cx="8166100"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20485" name="Rectangle 5"/>
          <p:cNvSpPr>
            <a:spLocks noGrp="1" noChangeArrowheads="1"/>
          </p:cNvSpPr>
          <p:nvPr>
            <p:ph type="body" idx="1"/>
          </p:nvPr>
        </p:nvSpPr>
        <p:spPr bwMode="auto">
          <a:xfrm>
            <a:off x="3683000" y="2857500"/>
            <a:ext cx="81661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xmlns:p14="http://schemas.microsoft.com/office/powerpoint/2010/main"/>
  <p:txStyles>
    <p:titleStyle>
      <a:lvl1pPr algn="l" rtl="0" eaLnBrk="0" fontAlgn="base" hangingPunct="0">
        <a:spcBef>
          <a:spcPct val="0"/>
        </a:spcBef>
        <a:spcAft>
          <a:spcPct val="0"/>
        </a:spcAft>
        <a:defRPr sz="48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1800"/>
        </a:spcBef>
        <a:spcAft>
          <a:spcPct val="0"/>
        </a:spcAft>
        <a:defRPr sz="2200">
          <a:solidFill>
            <a:srgbClr val="535353"/>
          </a:solidFill>
          <a:latin typeface="+mn-lt"/>
          <a:ea typeface="+mn-ea"/>
          <a:cs typeface="+mn-cs"/>
          <a:sym typeface="Helvetica Neue Light" charset="0"/>
        </a:defRPr>
      </a:lvl1pPr>
      <a:lvl2pPr marL="742950" indent="-285750" algn="l" rtl="0" eaLnBrk="0" fontAlgn="base" hangingPunct="0">
        <a:spcBef>
          <a:spcPts val="1800"/>
        </a:spcBef>
        <a:spcAft>
          <a:spcPct val="0"/>
        </a:spcAft>
        <a:defRPr sz="2200">
          <a:solidFill>
            <a:srgbClr val="535353"/>
          </a:solidFill>
          <a:latin typeface="+mn-lt"/>
          <a:ea typeface="+mn-ea"/>
          <a:cs typeface="+mn-cs"/>
          <a:sym typeface="Helvetica Neue Light" charset="0"/>
        </a:defRPr>
      </a:lvl2pPr>
      <a:lvl3pPr marL="11430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3pPr>
      <a:lvl4pPr marL="16002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4pPr>
      <a:lvl5pPr marL="20574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5pPr>
      <a:lvl6pPr marL="457200" algn="l" rtl="0" fontAlgn="base">
        <a:spcBef>
          <a:spcPts val="1800"/>
        </a:spcBef>
        <a:spcAft>
          <a:spcPct val="0"/>
        </a:spcAft>
        <a:defRPr sz="2200">
          <a:solidFill>
            <a:srgbClr val="535353"/>
          </a:solidFill>
          <a:latin typeface="+mn-lt"/>
          <a:ea typeface="+mn-ea"/>
          <a:cs typeface="+mn-cs"/>
          <a:sym typeface="Helvetica Neue Light" charset="0"/>
        </a:defRPr>
      </a:lvl6pPr>
      <a:lvl7pPr marL="914400" algn="l" rtl="0" fontAlgn="base">
        <a:spcBef>
          <a:spcPts val="1800"/>
        </a:spcBef>
        <a:spcAft>
          <a:spcPct val="0"/>
        </a:spcAft>
        <a:defRPr sz="2200">
          <a:solidFill>
            <a:srgbClr val="535353"/>
          </a:solidFill>
          <a:latin typeface="+mn-lt"/>
          <a:ea typeface="+mn-ea"/>
          <a:cs typeface="+mn-cs"/>
          <a:sym typeface="Helvetica Neue Light" charset="0"/>
        </a:defRPr>
      </a:lvl7pPr>
      <a:lvl8pPr marL="1371600" algn="l" rtl="0" fontAlgn="base">
        <a:spcBef>
          <a:spcPts val="1800"/>
        </a:spcBef>
        <a:spcAft>
          <a:spcPct val="0"/>
        </a:spcAft>
        <a:defRPr sz="2200">
          <a:solidFill>
            <a:srgbClr val="535353"/>
          </a:solidFill>
          <a:latin typeface="+mn-lt"/>
          <a:ea typeface="+mn-ea"/>
          <a:cs typeface="+mn-cs"/>
          <a:sym typeface="Helvetica Neue Light" charset="0"/>
        </a:defRPr>
      </a:lvl8pPr>
      <a:lvl9pPr marL="1828800" algn="l" rtl="0" fontAlgn="base">
        <a:spcBef>
          <a:spcPts val="1800"/>
        </a:spcBef>
        <a:spcAft>
          <a:spcPct val="0"/>
        </a:spcAft>
        <a:defRPr sz="22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1507"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1508" name="Freeform 3"/>
          <p:cNvSpPr>
            <a:spLocks/>
          </p:cNvSpPr>
          <p:nvPr/>
        </p:nvSpPr>
        <p:spPr bwMode="auto">
          <a:xfrm>
            <a:off x="1979613" y="6692900"/>
            <a:ext cx="1081087" cy="1079500"/>
          </a:xfrm>
          <a:custGeom>
            <a:avLst/>
            <a:gdLst>
              <a:gd name="T0" fmla="*/ 0 w 21600"/>
              <a:gd name="T1" fmla="*/ 228570 h 21352"/>
              <a:gd name="T2" fmla="*/ 228930 w 21600"/>
              <a:gd name="T3" fmla="*/ 0 h 21352"/>
              <a:gd name="T4" fmla="*/ 852157 w 21600"/>
              <a:gd name="T5" fmla="*/ 0 h 21352"/>
              <a:gd name="T6" fmla="*/ 1081087 w 21600"/>
              <a:gd name="T7" fmla="*/ 228570 h 21352"/>
              <a:gd name="T8" fmla="*/ 1081087 w 21600"/>
              <a:gd name="T9" fmla="*/ 850779 h 21352"/>
              <a:gd name="T10" fmla="*/ 852157 w 21600"/>
              <a:gd name="T11" fmla="*/ 1079348 h 21352"/>
              <a:gd name="T12" fmla="*/ 0 w 21600"/>
              <a:gd name="T13" fmla="*/ 1079348 h 21352"/>
              <a:gd name="T14" fmla="*/ 0 w 21600"/>
              <a:gd name="T15" fmla="*/ 228570 h 21352"/>
              <a:gd name="T16" fmla="*/ 0 w 21600"/>
              <a:gd name="T17" fmla="*/ 228570 h 21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352">
                <a:moveTo>
                  <a:pt x="0" y="4521"/>
                </a:moveTo>
                <a:cubicBezTo>
                  <a:pt x="0" y="2024"/>
                  <a:pt x="2048" y="0"/>
                  <a:pt x="4574" y="0"/>
                </a:cubicBezTo>
                <a:lnTo>
                  <a:pt x="17026" y="0"/>
                </a:lnTo>
                <a:cubicBezTo>
                  <a:pt x="19552" y="0"/>
                  <a:pt x="21600" y="2024"/>
                  <a:pt x="21600" y="4521"/>
                </a:cubicBezTo>
                <a:lnTo>
                  <a:pt x="21600" y="16828"/>
                </a:lnTo>
                <a:cubicBezTo>
                  <a:pt x="21600" y="19325"/>
                  <a:pt x="19552" y="21349"/>
                  <a:pt x="17026" y="21349"/>
                </a:cubicBezTo>
                <a:lnTo>
                  <a:pt x="0" y="21349"/>
                </a:lnTo>
                <a:cubicBezTo>
                  <a:pt x="0" y="21600"/>
                  <a:pt x="0" y="4521"/>
                  <a:pt x="0" y="4521"/>
                </a:cubicBezTo>
                <a:close/>
                <a:moveTo>
                  <a:pt x="0" y="4521"/>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4"/>
          <p:cNvSpPr>
            <a:spLocks noGrp="1" noChangeArrowheads="1"/>
          </p:cNvSpPr>
          <p:nvPr>
            <p:ph type="body" idx="1"/>
          </p:nvPr>
        </p:nvSpPr>
        <p:spPr bwMode="auto">
          <a:xfrm>
            <a:off x="3683000" y="1282700"/>
            <a:ext cx="8166100" cy="599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xmlns:p14="http://schemas.microsoft.com/office/powerpoint/2010/main"/>
  <p:txStyles>
    <p:titleStyle>
      <a:lvl1pPr algn="l" rtl="0" eaLnBrk="0" fontAlgn="base" hangingPunct="0">
        <a:spcBef>
          <a:spcPct val="0"/>
        </a:spcBef>
        <a:spcAft>
          <a:spcPct val="0"/>
        </a:spcAft>
        <a:defRPr sz="48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1800"/>
        </a:spcBef>
        <a:spcAft>
          <a:spcPct val="0"/>
        </a:spcAft>
        <a:defRPr sz="2200">
          <a:solidFill>
            <a:srgbClr val="535353"/>
          </a:solidFill>
          <a:latin typeface="+mn-lt"/>
          <a:ea typeface="+mn-ea"/>
          <a:cs typeface="+mn-cs"/>
          <a:sym typeface="Helvetica Neue Light" charset="0"/>
        </a:defRPr>
      </a:lvl1pPr>
      <a:lvl2pPr marL="742950" indent="-285750" algn="l" rtl="0" eaLnBrk="0" fontAlgn="base" hangingPunct="0">
        <a:spcBef>
          <a:spcPts val="1800"/>
        </a:spcBef>
        <a:spcAft>
          <a:spcPct val="0"/>
        </a:spcAft>
        <a:defRPr sz="2200">
          <a:solidFill>
            <a:srgbClr val="535353"/>
          </a:solidFill>
          <a:latin typeface="+mn-lt"/>
          <a:ea typeface="+mn-ea"/>
          <a:cs typeface="+mn-cs"/>
          <a:sym typeface="Helvetica Neue Light" charset="0"/>
        </a:defRPr>
      </a:lvl2pPr>
      <a:lvl3pPr marL="11430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3pPr>
      <a:lvl4pPr marL="16002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4pPr>
      <a:lvl5pPr marL="20574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5pPr>
      <a:lvl6pPr marL="457200" algn="l" rtl="0" fontAlgn="base">
        <a:spcBef>
          <a:spcPts val="1800"/>
        </a:spcBef>
        <a:spcAft>
          <a:spcPct val="0"/>
        </a:spcAft>
        <a:defRPr sz="2200">
          <a:solidFill>
            <a:srgbClr val="535353"/>
          </a:solidFill>
          <a:latin typeface="+mn-lt"/>
          <a:ea typeface="+mn-ea"/>
          <a:cs typeface="+mn-cs"/>
          <a:sym typeface="Helvetica Neue Light" charset="0"/>
        </a:defRPr>
      </a:lvl6pPr>
      <a:lvl7pPr marL="914400" algn="l" rtl="0" fontAlgn="base">
        <a:spcBef>
          <a:spcPts val="1800"/>
        </a:spcBef>
        <a:spcAft>
          <a:spcPct val="0"/>
        </a:spcAft>
        <a:defRPr sz="2200">
          <a:solidFill>
            <a:srgbClr val="535353"/>
          </a:solidFill>
          <a:latin typeface="+mn-lt"/>
          <a:ea typeface="+mn-ea"/>
          <a:cs typeface="+mn-cs"/>
          <a:sym typeface="Helvetica Neue Light" charset="0"/>
        </a:defRPr>
      </a:lvl7pPr>
      <a:lvl8pPr marL="1371600" algn="l" rtl="0" fontAlgn="base">
        <a:spcBef>
          <a:spcPts val="1800"/>
        </a:spcBef>
        <a:spcAft>
          <a:spcPct val="0"/>
        </a:spcAft>
        <a:defRPr sz="2200">
          <a:solidFill>
            <a:srgbClr val="535353"/>
          </a:solidFill>
          <a:latin typeface="+mn-lt"/>
          <a:ea typeface="+mn-ea"/>
          <a:cs typeface="+mn-cs"/>
          <a:sym typeface="Helvetica Neue Light" charset="0"/>
        </a:defRPr>
      </a:lvl8pPr>
      <a:lvl9pPr marL="1828800" algn="l" rtl="0" fontAlgn="base">
        <a:spcBef>
          <a:spcPts val="1800"/>
        </a:spcBef>
        <a:spcAft>
          <a:spcPct val="0"/>
        </a:spcAft>
        <a:defRPr sz="22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3555"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3"/>
          <p:cNvSpPr>
            <a:spLocks noGrp="1" noChangeArrowheads="1"/>
          </p:cNvSpPr>
          <p:nvPr>
            <p:ph type="title"/>
          </p:nvPr>
        </p:nvSpPr>
        <p:spPr bwMode="auto">
          <a:xfrm>
            <a:off x="6337300" y="825500"/>
            <a:ext cx="5511800"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23556" name="Rectangle 4"/>
          <p:cNvSpPr>
            <a:spLocks noGrp="1" noChangeArrowheads="1"/>
          </p:cNvSpPr>
          <p:nvPr>
            <p:ph type="body" idx="1"/>
          </p:nvPr>
        </p:nvSpPr>
        <p:spPr bwMode="auto">
          <a:xfrm>
            <a:off x="6337300" y="2857500"/>
            <a:ext cx="55118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xmlns:p14="http://schemas.microsoft.com/office/powerpoint/2010/main"/>
  <p:txStyles>
    <p:titleStyle>
      <a:lvl1pPr algn="l" rtl="0" eaLnBrk="0" fontAlgn="base" hangingPunct="0">
        <a:spcBef>
          <a:spcPct val="0"/>
        </a:spcBef>
        <a:spcAft>
          <a:spcPct val="0"/>
        </a:spcAft>
        <a:defRPr sz="48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1800"/>
        </a:spcBef>
        <a:spcAft>
          <a:spcPct val="0"/>
        </a:spcAft>
        <a:defRPr sz="2200">
          <a:solidFill>
            <a:srgbClr val="535353"/>
          </a:solidFill>
          <a:latin typeface="+mn-lt"/>
          <a:ea typeface="+mn-ea"/>
          <a:cs typeface="+mn-cs"/>
          <a:sym typeface="Helvetica Neue Light" charset="0"/>
        </a:defRPr>
      </a:lvl1pPr>
      <a:lvl2pPr marL="742950" indent="-285750" algn="l" rtl="0" eaLnBrk="0" fontAlgn="base" hangingPunct="0">
        <a:spcBef>
          <a:spcPts val="1800"/>
        </a:spcBef>
        <a:spcAft>
          <a:spcPct val="0"/>
        </a:spcAft>
        <a:defRPr sz="2200">
          <a:solidFill>
            <a:srgbClr val="535353"/>
          </a:solidFill>
          <a:latin typeface="+mn-lt"/>
          <a:ea typeface="+mn-ea"/>
          <a:cs typeface="+mn-cs"/>
          <a:sym typeface="Helvetica Neue Light" charset="0"/>
        </a:defRPr>
      </a:lvl2pPr>
      <a:lvl3pPr marL="11430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3pPr>
      <a:lvl4pPr marL="16002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4pPr>
      <a:lvl5pPr marL="20574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5pPr>
      <a:lvl6pPr marL="457200" algn="l" rtl="0" fontAlgn="base">
        <a:spcBef>
          <a:spcPts val="1800"/>
        </a:spcBef>
        <a:spcAft>
          <a:spcPct val="0"/>
        </a:spcAft>
        <a:defRPr sz="2200">
          <a:solidFill>
            <a:srgbClr val="535353"/>
          </a:solidFill>
          <a:latin typeface="+mn-lt"/>
          <a:ea typeface="+mn-ea"/>
          <a:cs typeface="+mn-cs"/>
          <a:sym typeface="Helvetica Neue Light" charset="0"/>
        </a:defRPr>
      </a:lvl6pPr>
      <a:lvl7pPr marL="914400" algn="l" rtl="0" fontAlgn="base">
        <a:spcBef>
          <a:spcPts val="1800"/>
        </a:spcBef>
        <a:spcAft>
          <a:spcPct val="0"/>
        </a:spcAft>
        <a:defRPr sz="2200">
          <a:solidFill>
            <a:srgbClr val="535353"/>
          </a:solidFill>
          <a:latin typeface="+mn-lt"/>
          <a:ea typeface="+mn-ea"/>
          <a:cs typeface="+mn-cs"/>
          <a:sym typeface="Helvetica Neue Light" charset="0"/>
        </a:defRPr>
      </a:lvl7pPr>
      <a:lvl8pPr marL="1371600" algn="l" rtl="0" fontAlgn="base">
        <a:spcBef>
          <a:spcPts val="1800"/>
        </a:spcBef>
        <a:spcAft>
          <a:spcPct val="0"/>
        </a:spcAft>
        <a:defRPr sz="2200">
          <a:solidFill>
            <a:srgbClr val="535353"/>
          </a:solidFill>
          <a:latin typeface="+mn-lt"/>
          <a:ea typeface="+mn-ea"/>
          <a:cs typeface="+mn-cs"/>
          <a:sym typeface="Helvetica Neue Light" charset="0"/>
        </a:defRPr>
      </a:lvl8pPr>
      <a:lvl9pPr marL="1828800" algn="l" rtl="0" fontAlgn="base">
        <a:spcBef>
          <a:spcPts val="1800"/>
        </a:spcBef>
        <a:spcAft>
          <a:spcPct val="0"/>
        </a:spcAft>
        <a:defRPr sz="22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4579"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3"/>
          <p:cNvSpPr>
            <a:spLocks noGrp="1" noChangeArrowheads="1"/>
          </p:cNvSpPr>
          <p:nvPr>
            <p:ph type="title"/>
          </p:nvPr>
        </p:nvSpPr>
        <p:spPr bwMode="auto">
          <a:xfrm>
            <a:off x="4699000" y="825500"/>
            <a:ext cx="7150100"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24580" name="Rectangle 4"/>
          <p:cNvSpPr>
            <a:spLocks noGrp="1" noChangeArrowheads="1"/>
          </p:cNvSpPr>
          <p:nvPr>
            <p:ph type="body" idx="1"/>
          </p:nvPr>
        </p:nvSpPr>
        <p:spPr bwMode="auto">
          <a:xfrm>
            <a:off x="4699000" y="2857500"/>
            <a:ext cx="71501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xmlns:p14="http://schemas.microsoft.com/office/powerpoint/2010/main"/>
  <p:txStyles>
    <p:titleStyle>
      <a:lvl1pPr algn="l" rtl="0" eaLnBrk="0" fontAlgn="base" hangingPunct="0">
        <a:spcBef>
          <a:spcPct val="0"/>
        </a:spcBef>
        <a:spcAft>
          <a:spcPct val="0"/>
        </a:spcAft>
        <a:defRPr sz="48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1800"/>
        </a:spcBef>
        <a:spcAft>
          <a:spcPct val="0"/>
        </a:spcAft>
        <a:defRPr sz="2200">
          <a:solidFill>
            <a:srgbClr val="535353"/>
          </a:solidFill>
          <a:latin typeface="+mn-lt"/>
          <a:ea typeface="+mn-ea"/>
          <a:cs typeface="+mn-cs"/>
          <a:sym typeface="Helvetica Neue Light" charset="0"/>
        </a:defRPr>
      </a:lvl1pPr>
      <a:lvl2pPr marL="742950" indent="-285750" algn="l" rtl="0" eaLnBrk="0" fontAlgn="base" hangingPunct="0">
        <a:spcBef>
          <a:spcPts val="1800"/>
        </a:spcBef>
        <a:spcAft>
          <a:spcPct val="0"/>
        </a:spcAft>
        <a:defRPr sz="2200">
          <a:solidFill>
            <a:srgbClr val="535353"/>
          </a:solidFill>
          <a:latin typeface="+mn-lt"/>
          <a:ea typeface="+mn-ea"/>
          <a:cs typeface="+mn-cs"/>
          <a:sym typeface="Helvetica Neue Light" charset="0"/>
        </a:defRPr>
      </a:lvl2pPr>
      <a:lvl3pPr marL="11430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3pPr>
      <a:lvl4pPr marL="16002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4pPr>
      <a:lvl5pPr marL="20574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5pPr>
      <a:lvl6pPr marL="457200" algn="l" rtl="0" fontAlgn="base">
        <a:spcBef>
          <a:spcPts val="1800"/>
        </a:spcBef>
        <a:spcAft>
          <a:spcPct val="0"/>
        </a:spcAft>
        <a:defRPr sz="2200">
          <a:solidFill>
            <a:srgbClr val="535353"/>
          </a:solidFill>
          <a:latin typeface="+mn-lt"/>
          <a:ea typeface="+mn-ea"/>
          <a:cs typeface="+mn-cs"/>
          <a:sym typeface="Helvetica Neue Light" charset="0"/>
        </a:defRPr>
      </a:lvl6pPr>
      <a:lvl7pPr marL="914400" algn="l" rtl="0" fontAlgn="base">
        <a:spcBef>
          <a:spcPts val="1800"/>
        </a:spcBef>
        <a:spcAft>
          <a:spcPct val="0"/>
        </a:spcAft>
        <a:defRPr sz="2200">
          <a:solidFill>
            <a:srgbClr val="535353"/>
          </a:solidFill>
          <a:latin typeface="+mn-lt"/>
          <a:ea typeface="+mn-ea"/>
          <a:cs typeface="+mn-cs"/>
          <a:sym typeface="Helvetica Neue Light" charset="0"/>
        </a:defRPr>
      </a:lvl7pPr>
      <a:lvl8pPr marL="1371600" algn="l" rtl="0" fontAlgn="base">
        <a:spcBef>
          <a:spcPts val="1800"/>
        </a:spcBef>
        <a:spcAft>
          <a:spcPct val="0"/>
        </a:spcAft>
        <a:defRPr sz="2200">
          <a:solidFill>
            <a:srgbClr val="535353"/>
          </a:solidFill>
          <a:latin typeface="+mn-lt"/>
          <a:ea typeface="+mn-ea"/>
          <a:cs typeface="+mn-cs"/>
          <a:sym typeface="Helvetica Neue Light" charset="0"/>
        </a:defRPr>
      </a:lvl8pPr>
      <a:lvl9pPr marL="1828800" algn="l" rtl="0" fontAlgn="base">
        <a:spcBef>
          <a:spcPts val="1800"/>
        </a:spcBef>
        <a:spcAft>
          <a:spcPct val="0"/>
        </a:spcAft>
        <a:defRPr sz="22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Freeform 1"/>
          <p:cNvSpPr>
            <a:spLocks/>
          </p:cNvSpPr>
          <p:nvPr/>
        </p:nvSpPr>
        <p:spPr bwMode="auto">
          <a:xfrm>
            <a:off x="1981200" y="444500"/>
            <a:ext cx="3973513" cy="7327900"/>
          </a:xfrm>
          <a:custGeom>
            <a:avLst/>
            <a:gdLst>
              <a:gd name="T0" fmla="*/ 0 w 21600"/>
              <a:gd name="T1" fmla="*/ 355539 h 21600"/>
              <a:gd name="T2" fmla="*/ 355409 w 21600"/>
              <a:gd name="T3" fmla="*/ 0 h 21600"/>
              <a:gd name="T4" fmla="*/ 3618104 w 21600"/>
              <a:gd name="T5" fmla="*/ 0 h 21600"/>
              <a:gd name="T6" fmla="*/ 3973513 w 21600"/>
              <a:gd name="T7" fmla="*/ 355539 h 21600"/>
              <a:gd name="T8" fmla="*/ 3973513 w 21600"/>
              <a:gd name="T9" fmla="*/ 6972361 h 21600"/>
              <a:gd name="T10" fmla="*/ 3618104 w 21600"/>
              <a:gd name="T11" fmla="*/ 7327900 h 21600"/>
              <a:gd name="T12" fmla="*/ 0 w 21600"/>
              <a:gd name="T13" fmla="*/ 7327900 h 21600"/>
              <a:gd name="T14" fmla="*/ 0 w 21600"/>
              <a:gd name="T15" fmla="*/ 355539 h 21600"/>
              <a:gd name="T16" fmla="*/ 0 w 21600"/>
              <a:gd name="T17" fmla="*/ 355539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1048"/>
                </a:moveTo>
                <a:cubicBezTo>
                  <a:pt x="0" y="469"/>
                  <a:pt x="865" y="0"/>
                  <a:pt x="1932" y="0"/>
                </a:cubicBezTo>
                <a:lnTo>
                  <a:pt x="19668" y="0"/>
                </a:lnTo>
                <a:cubicBezTo>
                  <a:pt x="20735" y="0"/>
                  <a:pt x="21600" y="469"/>
                  <a:pt x="21600" y="1048"/>
                </a:cubicBezTo>
                <a:lnTo>
                  <a:pt x="21600" y="20552"/>
                </a:lnTo>
                <a:cubicBezTo>
                  <a:pt x="21600" y="21131"/>
                  <a:pt x="20735" y="21600"/>
                  <a:pt x="19668" y="21600"/>
                </a:cubicBezTo>
                <a:lnTo>
                  <a:pt x="0" y="21600"/>
                </a:lnTo>
                <a:cubicBezTo>
                  <a:pt x="35" y="21600"/>
                  <a:pt x="0" y="1048"/>
                  <a:pt x="0" y="1048"/>
                </a:cubicBezTo>
                <a:close/>
                <a:moveTo>
                  <a:pt x="0" y="1048"/>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5603" name="Freeform 2"/>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5604" name="Freeform 3"/>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4"/>
          <p:cNvSpPr>
            <a:spLocks noGrp="1" noChangeArrowheads="1"/>
          </p:cNvSpPr>
          <p:nvPr>
            <p:ph type="title"/>
          </p:nvPr>
        </p:nvSpPr>
        <p:spPr bwMode="auto">
          <a:xfrm>
            <a:off x="2286000" y="825500"/>
            <a:ext cx="3378200" cy="671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25605" name="Rectangle 5"/>
          <p:cNvSpPr>
            <a:spLocks noGrp="1" noChangeArrowheads="1"/>
          </p:cNvSpPr>
          <p:nvPr>
            <p:ph type="body" idx="1"/>
          </p:nvPr>
        </p:nvSpPr>
        <p:spPr bwMode="auto">
          <a:xfrm>
            <a:off x="6502400" y="1104900"/>
            <a:ext cx="5346700" cy="617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xmlns:p14="http://schemas.microsoft.com/office/powerpoint/2010/main"/>
  <p:txStyles>
    <p:titleStyle>
      <a:lvl1pPr algn="l" rtl="0" eaLnBrk="0" fontAlgn="base" hangingPunct="0">
        <a:spcBef>
          <a:spcPct val="0"/>
        </a:spcBef>
        <a:spcAft>
          <a:spcPct val="0"/>
        </a:spcAft>
        <a:defRPr sz="48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48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48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48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48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48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48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48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48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1800"/>
        </a:spcBef>
        <a:spcAft>
          <a:spcPct val="0"/>
        </a:spcAft>
        <a:defRPr sz="2200">
          <a:solidFill>
            <a:srgbClr val="535353"/>
          </a:solidFill>
          <a:latin typeface="+mn-lt"/>
          <a:ea typeface="+mn-ea"/>
          <a:cs typeface="+mn-cs"/>
          <a:sym typeface="Helvetica Neue Light" charset="0"/>
        </a:defRPr>
      </a:lvl1pPr>
      <a:lvl2pPr marL="742950" indent="-285750" algn="l" rtl="0" eaLnBrk="0" fontAlgn="base" hangingPunct="0">
        <a:spcBef>
          <a:spcPts val="1800"/>
        </a:spcBef>
        <a:spcAft>
          <a:spcPct val="0"/>
        </a:spcAft>
        <a:defRPr sz="2200">
          <a:solidFill>
            <a:srgbClr val="535353"/>
          </a:solidFill>
          <a:latin typeface="+mn-lt"/>
          <a:ea typeface="+mn-ea"/>
          <a:cs typeface="+mn-cs"/>
          <a:sym typeface="Helvetica Neue Light" charset="0"/>
        </a:defRPr>
      </a:lvl2pPr>
      <a:lvl3pPr marL="11430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3pPr>
      <a:lvl4pPr marL="16002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4pPr>
      <a:lvl5pPr marL="20574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5pPr>
      <a:lvl6pPr marL="457200" algn="l" rtl="0" fontAlgn="base">
        <a:spcBef>
          <a:spcPts val="1800"/>
        </a:spcBef>
        <a:spcAft>
          <a:spcPct val="0"/>
        </a:spcAft>
        <a:defRPr sz="2200">
          <a:solidFill>
            <a:srgbClr val="535353"/>
          </a:solidFill>
          <a:latin typeface="+mn-lt"/>
          <a:ea typeface="+mn-ea"/>
          <a:cs typeface="+mn-cs"/>
          <a:sym typeface="Helvetica Neue Light" charset="0"/>
        </a:defRPr>
      </a:lvl6pPr>
      <a:lvl7pPr marL="914400" algn="l" rtl="0" fontAlgn="base">
        <a:spcBef>
          <a:spcPts val="1800"/>
        </a:spcBef>
        <a:spcAft>
          <a:spcPct val="0"/>
        </a:spcAft>
        <a:defRPr sz="2200">
          <a:solidFill>
            <a:srgbClr val="535353"/>
          </a:solidFill>
          <a:latin typeface="+mn-lt"/>
          <a:ea typeface="+mn-ea"/>
          <a:cs typeface="+mn-cs"/>
          <a:sym typeface="Helvetica Neue Light" charset="0"/>
        </a:defRPr>
      </a:lvl7pPr>
      <a:lvl8pPr marL="1371600" algn="l" rtl="0" fontAlgn="base">
        <a:spcBef>
          <a:spcPts val="1800"/>
        </a:spcBef>
        <a:spcAft>
          <a:spcPct val="0"/>
        </a:spcAft>
        <a:defRPr sz="2200">
          <a:solidFill>
            <a:srgbClr val="535353"/>
          </a:solidFill>
          <a:latin typeface="+mn-lt"/>
          <a:ea typeface="+mn-ea"/>
          <a:cs typeface="+mn-cs"/>
          <a:sym typeface="Helvetica Neue Light" charset="0"/>
        </a:defRPr>
      </a:lvl8pPr>
      <a:lvl9pPr marL="1828800" algn="l" rtl="0" fontAlgn="base">
        <a:spcBef>
          <a:spcPts val="1800"/>
        </a:spcBef>
        <a:spcAft>
          <a:spcPct val="0"/>
        </a:spcAft>
        <a:defRPr sz="22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7651"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xmlns:p14="http://schemas.microsoft.com/office/powerpoint/2010/main"/>
  <p:txStyles>
    <p:titleStyle>
      <a:lvl1pPr algn="l" rtl="0" eaLnBrk="0" fontAlgn="base" hangingPunct="0">
        <a:spcBef>
          <a:spcPct val="0"/>
        </a:spcBef>
        <a:spcAft>
          <a:spcPct val="0"/>
        </a:spcAft>
        <a:defRPr sz="48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1800"/>
        </a:spcBef>
        <a:spcAft>
          <a:spcPct val="0"/>
        </a:spcAft>
        <a:defRPr sz="2200">
          <a:solidFill>
            <a:srgbClr val="535353"/>
          </a:solidFill>
          <a:latin typeface="+mn-lt"/>
          <a:ea typeface="+mn-ea"/>
          <a:cs typeface="+mn-cs"/>
          <a:sym typeface="Helvetica Neue Light" charset="0"/>
        </a:defRPr>
      </a:lvl1pPr>
      <a:lvl2pPr marL="742950" indent="-285750" algn="l" rtl="0" eaLnBrk="0" fontAlgn="base" hangingPunct="0">
        <a:spcBef>
          <a:spcPts val="1800"/>
        </a:spcBef>
        <a:spcAft>
          <a:spcPct val="0"/>
        </a:spcAft>
        <a:defRPr sz="2200">
          <a:solidFill>
            <a:srgbClr val="535353"/>
          </a:solidFill>
          <a:latin typeface="+mn-lt"/>
          <a:ea typeface="+mn-ea"/>
          <a:cs typeface="+mn-cs"/>
          <a:sym typeface="Helvetica Neue Light" charset="0"/>
        </a:defRPr>
      </a:lvl2pPr>
      <a:lvl3pPr marL="11430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3pPr>
      <a:lvl4pPr marL="16002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4pPr>
      <a:lvl5pPr marL="20574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5pPr>
      <a:lvl6pPr marL="457200" algn="l" rtl="0" fontAlgn="base">
        <a:spcBef>
          <a:spcPts val="1800"/>
        </a:spcBef>
        <a:spcAft>
          <a:spcPct val="0"/>
        </a:spcAft>
        <a:defRPr sz="2200">
          <a:solidFill>
            <a:srgbClr val="535353"/>
          </a:solidFill>
          <a:latin typeface="+mn-lt"/>
          <a:ea typeface="+mn-ea"/>
          <a:cs typeface="+mn-cs"/>
          <a:sym typeface="Helvetica Neue Light" charset="0"/>
        </a:defRPr>
      </a:lvl6pPr>
      <a:lvl7pPr marL="914400" algn="l" rtl="0" fontAlgn="base">
        <a:spcBef>
          <a:spcPts val="1800"/>
        </a:spcBef>
        <a:spcAft>
          <a:spcPct val="0"/>
        </a:spcAft>
        <a:defRPr sz="2200">
          <a:solidFill>
            <a:srgbClr val="535353"/>
          </a:solidFill>
          <a:latin typeface="+mn-lt"/>
          <a:ea typeface="+mn-ea"/>
          <a:cs typeface="+mn-cs"/>
          <a:sym typeface="Helvetica Neue Light" charset="0"/>
        </a:defRPr>
      </a:lvl7pPr>
      <a:lvl8pPr marL="1371600" algn="l" rtl="0" fontAlgn="base">
        <a:spcBef>
          <a:spcPts val="1800"/>
        </a:spcBef>
        <a:spcAft>
          <a:spcPct val="0"/>
        </a:spcAft>
        <a:defRPr sz="2200">
          <a:solidFill>
            <a:srgbClr val="535353"/>
          </a:solidFill>
          <a:latin typeface="+mn-lt"/>
          <a:ea typeface="+mn-ea"/>
          <a:cs typeface="+mn-cs"/>
          <a:sym typeface="Helvetica Neue Light" charset="0"/>
        </a:defRPr>
      </a:lvl8pPr>
      <a:lvl9pPr marL="1828800" algn="l" rtl="0" fontAlgn="base">
        <a:spcBef>
          <a:spcPts val="1800"/>
        </a:spcBef>
        <a:spcAft>
          <a:spcPct val="0"/>
        </a:spcAft>
        <a:defRPr sz="22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9699"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3"/>
          <p:cNvSpPr>
            <a:spLocks noGrp="1" noChangeArrowheads="1"/>
          </p:cNvSpPr>
          <p:nvPr>
            <p:ph type="title"/>
          </p:nvPr>
        </p:nvSpPr>
        <p:spPr bwMode="auto">
          <a:xfrm>
            <a:off x="8915400" y="825500"/>
            <a:ext cx="2933700"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29700" name="Rectangle 4"/>
          <p:cNvSpPr>
            <a:spLocks noGrp="1" noChangeArrowheads="1"/>
          </p:cNvSpPr>
          <p:nvPr>
            <p:ph type="body" idx="1"/>
          </p:nvPr>
        </p:nvSpPr>
        <p:spPr bwMode="auto">
          <a:xfrm>
            <a:off x="8915400" y="2857500"/>
            <a:ext cx="29337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xmlns:p14="http://schemas.microsoft.com/office/powerpoint/2010/main"/>
  <p:txStyles>
    <p:titleStyle>
      <a:lvl1pPr algn="l" rtl="0" eaLnBrk="0" fontAlgn="base" hangingPunct="0">
        <a:spcBef>
          <a:spcPct val="0"/>
        </a:spcBef>
        <a:spcAft>
          <a:spcPct val="0"/>
        </a:spcAft>
        <a:defRPr sz="48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1800"/>
        </a:spcBef>
        <a:spcAft>
          <a:spcPct val="0"/>
        </a:spcAft>
        <a:defRPr sz="2200">
          <a:solidFill>
            <a:srgbClr val="535353"/>
          </a:solidFill>
          <a:latin typeface="+mn-lt"/>
          <a:ea typeface="+mn-ea"/>
          <a:cs typeface="+mn-cs"/>
          <a:sym typeface="Helvetica Neue Light" charset="0"/>
        </a:defRPr>
      </a:lvl1pPr>
      <a:lvl2pPr marL="742950" indent="-285750" algn="l" rtl="0" eaLnBrk="0" fontAlgn="base" hangingPunct="0">
        <a:spcBef>
          <a:spcPts val="1800"/>
        </a:spcBef>
        <a:spcAft>
          <a:spcPct val="0"/>
        </a:spcAft>
        <a:defRPr sz="2200">
          <a:solidFill>
            <a:srgbClr val="535353"/>
          </a:solidFill>
          <a:latin typeface="+mn-lt"/>
          <a:ea typeface="+mn-ea"/>
          <a:cs typeface="+mn-cs"/>
          <a:sym typeface="Helvetica Neue Light" charset="0"/>
        </a:defRPr>
      </a:lvl2pPr>
      <a:lvl3pPr marL="11430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3pPr>
      <a:lvl4pPr marL="16002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4pPr>
      <a:lvl5pPr marL="20574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5pPr>
      <a:lvl6pPr marL="457200" algn="l" rtl="0" fontAlgn="base">
        <a:spcBef>
          <a:spcPts val="1800"/>
        </a:spcBef>
        <a:spcAft>
          <a:spcPct val="0"/>
        </a:spcAft>
        <a:defRPr sz="2200">
          <a:solidFill>
            <a:srgbClr val="535353"/>
          </a:solidFill>
          <a:latin typeface="+mn-lt"/>
          <a:ea typeface="+mn-ea"/>
          <a:cs typeface="+mn-cs"/>
          <a:sym typeface="Helvetica Neue Light" charset="0"/>
        </a:defRPr>
      </a:lvl6pPr>
      <a:lvl7pPr marL="914400" algn="l" rtl="0" fontAlgn="base">
        <a:spcBef>
          <a:spcPts val="1800"/>
        </a:spcBef>
        <a:spcAft>
          <a:spcPct val="0"/>
        </a:spcAft>
        <a:defRPr sz="2200">
          <a:solidFill>
            <a:srgbClr val="535353"/>
          </a:solidFill>
          <a:latin typeface="+mn-lt"/>
          <a:ea typeface="+mn-ea"/>
          <a:cs typeface="+mn-cs"/>
          <a:sym typeface="Helvetica Neue Light" charset="0"/>
        </a:defRPr>
      </a:lvl7pPr>
      <a:lvl8pPr marL="1371600" algn="l" rtl="0" fontAlgn="base">
        <a:spcBef>
          <a:spcPts val="1800"/>
        </a:spcBef>
        <a:spcAft>
          <a:spcPct val="0"/>
        </a:spcAft>
        <a:defRPr sz="2200">
          <a:solidFill>
            <a:srgbClr val="535353"/>
          </a:solidFill>
          <a:latin typeface="+mn-lt"/>
          <a:ea typeface="+mn-ea"/>
          <a:cs typeface="+mn-cs"/>
          <a:sym typeface="Helvetica Neue Light" charset="0"/>
        </a:defRPr>
      </a:lvl8pPr>
      <a:lvl9pPr marL="1828800" algn="l" rtl="0" fontAlgn="base">
        <a:spcBef>
          <a:spcPts val="1800"/>
        </a:spcBef>
        <a:spcAft>
          <a:spcPct val="0"/>
        </a:spcAft>
        <a:defRPr sz="22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051"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052" name="Freeform 3"/>
          <p:cNvSpPr>
            <a:spLocks/>
          </p:cNvSpPr>
          <p:nvPr/>
        </p:nvSpPr>
        <p:spPr bwMode="auto">
          <a:xfrm>
            <a:off x="6908800" y="442913"/>
            <a:ext cx="5649913" cy="7329487"/>
          </a:xfrm>
          <a:custGeom>
            <a:avLst/>
            <a:gdLst>
              <a:gd name="T0" fmla="*/ 0 w 21600"/>
              <a:gd name="T1" fmla="*/ 12577 h 21563"/>
              <a:gd name="T2" fmla="*/ 5294439 w 21600"/>
              <a:gd name="T3" fmla="*/ 12577 h 21563"/>
              <a:gd name="T4" fmla="*/ 5649913 w 21600"/>
              <a:gd name="T5" fmla="*/ 368463 h 21563"/>
              <a:gd name="T6" fmla="*/ 5649913 w 21600"/>
              <a:gd name="T7" fmla="*/ 6986517 h 21563"/>
              <a:gd name="T8" fmla="*/ 5294439 w 21600"/>
              <a:gd name="T9" fmla="*/ 7342064 h 21563"/>
              <a:gd name="T10" fmla="*/ 0 w 21600"/>
              <a:gd name="T11" fmla="*/ 7342064 h 21563"/>
              <a:gd name="T12" fmla="*/ 0 w 21600"/>
              <a:gd name="T13" fmla="*/ 12577 h 21563"/>
              <a:gd name="T14" fmla="*/ 0 w 21600"/>
              <a:gd name="T15" fmla="*/ 12577 h 215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563">
                <a:moveTo>
                  <a:pt x="0" y="0"/>
                </a:moveTo>
                <a:lnTo>
                  <a:pt x="20241" y="0"/>
                </a:lnTo>
                <a:cubicBezTo>
                  <a:pt x="20992" y="0"/>
                  <a:pt x="21600" y="469"/>
                  <a:pt x="21600" y="1047"/>
                </a:cubicBezTo>
                <a:lnTo>
                  <a:pt x="21600" y="20517"/>
                </a:lnTo>
                <a:cubicBezTo>
                  <a:pt x="21600" y="21095"/>
                  <a:pt x="20992" y="21563"/>
                  <a:pt x="20241" y="21563"/>
                </a:cubicBezTo>
                <a:lnTo>
                  <a:pt x="0" y="21563"/>
                </a:lnTo>
                <a:cubicBezTo>
                  <a:pt x="24" y="21563"/>
                  <a:pt x="0" y="-37"/>
                  <a:pt x="0" y="0"/>
                </a:cubicBezTo>
                <a:close/>
                <a:moveTo>
                  <a:pt x="0" y="0"/>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4"/>
          <p:cNvSpPr>
            <a:spLocks noGrp="1" noChangeArrowheads="1"/>
          </p:cNvSpPr>
          <p:nvPr>
            <p:ph type="title"/>
          </p:nvPr>
        </p:nvSpPr>
        <p:spPr bwMode="auto">
          <a:xfrm>
            <a:off x="7429500" y="825500"/>
            <a:ext cx="45466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2053" name="Rectangle 5"/>
          <p:cNvSpPr>
            <a:spLocks noGrp="1" noChangeArrowheads="1"/>
          </p:cNvSpPr>
          <p:nvPr>
            <p:ph type="body" idx="1"/>
          </p:nvPr>
        </p:nvSpPr>
        <p:spPr bwMode="auto">
          <a:xfrm>
            <a:off x="7429500" y="2844800"/>
            <a:ext cx="4546600" cy="471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xmlns:p14="http://schemas.microsoft.com/office/powerpoint/2010/main"/>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ct val="0"/>
        </a:spcBef>
        <a:spcAft>
          <a:spcPct val="0"/>
        </a:spcAft>
        <a:defRPr sz="2400">
          <a:solidFill>
            <a:srgbClr val="FFFFFF"/>
          </a:solidFill>
          <a:latin typeface="+mn-lt"/>
          <a:ea typeface="+mn-ea"/>
          <a:cs typeface="+mn-cs"/>
          <a:sym typeface="Helvetica Neue Light" charset="0"/>
        </a:defRPr>
      </a:lvl1pPr>
      <a:lvl2pPr marL="742950" indent="-285750" algn="l" rtl="0" eaLnBrk="0" fontAlgn="base" hangingPunct="0">
        <a:spcBef>
          <a:spcPct val="0"/>
        </a:spcBef>
        <a:spcAft>
          <a:spcPct val="0"/>
        </a:spcAft>
        <a:defRPr sz="2400">
          <a:solidFill>
            <a:srgbClr val="FFFFFF"/>
          </a:solidFill>
          <a:latin typeface="+mn-lt"/>
          <a:ea typeface="+mn-ea"/>
          <a:cs typeface="+mn-cs"/>
          <a:sym typeface="Helvetica Neue Light" charset="0"/>
        </a:defRPr>
      </a:lvl2pPr>
      <a:lvl3pPr marL="1143000" indent="-228600" algn="l" rtl="0" eaLnBrk="0" fontAlgn="base" hangingPunct="0">
        <a:spcBef>
          <a:spcPct val="0"/>
        </a:spcBef>
        <a:spcAft>
          <a:spcPct val="0"/>
        </a:spcAft>
        <a:defRPr sz="2400">
          <a:solidFill>
            <a:srgbClr val="FFFFFF"/>
          </a:solidFill>
          <a:latin typeface="+mn-lt"/>
          <a:ea typeface="+mn-ea"/>
          <a:cs typeface="+mn-cs"/>
          <a:sym typeface="Helvetica Neue Light" charset="0"/>
        </a:defRPr>
      </a:lvl3pPr>
      <a:lvl4pPr marL="1600200" indent="-228600" algn="l" rtl="0" eaLnBrk="0" fontAlgn="base" hangingPunct="0">
        <a:spcBef>
          <a:spcPct val="0"/>
        </a:spcBef>
        <a:spcAft>
          <a:spcPct val="0"/>
        </a:spcAft>
        <a:defRPr sz="2400">
          <a:solidFill>
            <a:srgbClr val="FFFFFF"/>
          </a:solidFill>
          <a:latin typeface="+mn-lt"/>
          <a:ea typeface="+mn-ea"/>
          <a:cs typeface="+mn-cs"/>
          <a:sym typeface="Helvetica Neue Light" charset="0"/>
        </a:defRPr>
      </a:lvl4pPr>
      <a:lvl5pPr marL="2057400" indent="-228600" algn="l" rtl="0" eaLnBrk="0" fontAlgn="base" hangingPunct="0">
        <a:spcBef>
          <a:spcPct val="0"/>
        </a:spcBef>
        <a:spcAft>
          <a:spcPct val="0"/>
        </a:spcAft>
        <a:defRPr sz="2400">
          <a:solidFill>
            <a:srgbClr val="FFFFFF"/>
          </a:solidFill>
          <a:latin typeface="+mn-lt"/>
          <a:ea typeface="+mn-ea"/>
          <a:cs typeface="+mn-cs"/>
          <a:sym typeface="Helvetica Neue Light" charset="0"/>
        </a:defRPr>
      </a:lvl5pPr>
      <a:lvl6pPr marL="457200" algn="l" rtl="0" fontAlgn="base">
        <a:spcBef>
          <a:spcPct val="0"/>
        </a:spcBef>
        <a:spcAft>
          <a:spcPct val="0"/>
        </a:spcAft>
        <a:defRPr sz="2400">
          <a:solidFill>
            <a:srgbClr val="FFFFFF"/>
          </a:solidFill>
          <a:latin typeface="+mn-lt"/>
          <a:ea typeface="+mn-ea"/>
          <a:cs typeface="+mn-cs"/>
          <a:sym typeface="Helvetica Neue Light" charset="0"/>
        </a:defRPr>
      </a:lvl6pPr>
      <a:lvl7pPr marL="914400" algn="l" rtl="0" fontAlgn="base">
        <a:spcBef>
          <a:spcPct val="0"/>
        </a:spcBef>
        <a:spcAft>
          <a:spcPct val="0"/>
        </a:spcAft>
        <a:defRPr sz="2400">
          <a:solidFill>
            <a:srgbClr val="FFFFFF"/>
          </a:solidFill>
          <a:latin typeface="+mn-lt"/>
          <a:ea typeface="+mn-ea"/>
          <a:cs typeface="+mn-cs"/>
          <a:sym typeface="Helvetica Neue Light" charset="0"/>
        </a:defRPr>
      </a:lvl7pPr>
      <a:lvl8pPr marL="1371600" algn="l" rtl="0" fontAlgn="base">
        <a:spcBef>
          <a:spcPct val="0"/>
        </a:spcBef>
        <a:spcAft>
          <a:spcPct val="0"/>
        </a:spcAft>
        <a:defRPr sz="2400">
          <a:solidFill>
            <a:srgbClr val="FFFFFF"/>
          </a:solidFill>
          <a:latin typeface="+mn-lt"/>
          <a:ea typeface="+mn-ea"/>
          <a:cs typeface="+mn-cs"/>
          <a:sym typeface="Helvetica Neue Light" charset="0"/>
        </a:defRPr>
      </a:lvl8pPr>
      <a:lvl9pPr marL="1828800" algn="l" rtl="0" fontAlgn="base">
        <a:spcBef>
          <a:spcPct val="0"/>
        </a:spcBef>
        <a:spcAft>
          <a:spcPct val="0"/>
        </a:spcAft>
        <a:defRPr sz="2400">
          <a:solidFill>
            <a:srgbClr val="FFFFFF"/>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0723"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3"/>
          <p:cNvSpPr>
            <a:spLocks noGrp="1" noChangeArrowheads="1"/>
          </p:cNvSpPr>
          <p:nvPr>
            <p:ph type="title"/>
          </p:nvPr>
        </p:nvSpPr>
        <p:spPr bwMode="auto">
          <a:xfrm>
            <a:off x="2286000" y="8026400"/>
            <a:ext cx="3771900" cy="111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title style</a:t>
            </a:r>
          </a:p>
        </p:txBody>
      </p:sp>
      <p:sp>
        <p:nvSpPr>
          <p:cNvPr id="30724" name="Rectangle 4"/>
          <p:cNvSpPr>
            <a:spLocks noGrp="1" noChangeArrowheads="1"/>
          </p:cNvSpPr>
          <p:nvPr>
            <p:ph type="body" idx="1"/>
          </p:nvPr>
        </p:nvSpPr>
        <p:spPr bwMode="auto">
          <a:xfrm>
            <a:off x="6197600" y="8026400"/>
            <a:ext cx="5638800" cy="111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xmlns:p14="http://schemas.microsoft.com/office/powerpoint/2010/main"/>
  <p:txStyles>
    <p:titleStyle>
      <a:lvl1pPr algn="l" rtl="0" eaLnBrk="0" fontAlgn="base" hangingPunct="0">
        <a:spcBef>
          <a:spcPct val="0"/>
        </a:spcBef>
        <a:spcAft>
          <a:spcPct val="0"/>
        </a:spcAft>
        <a:defRPr sz="36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36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6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6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6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36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36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36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36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342900" indent="-342900" algn="r" rtl="0" eaLnBrk="0" fontAlgn="base" hangingPunct="0">
        <a:spcBef>
          <a:spcPct val="0"/>
        </a:spcBef>
        <a:spcAft>
          <a:spcPct val="0"/>
        </a:spcAft>
        <a:defRPr sz="2000">
          <a:solidFill>
            <a:srgbClr val="535353"/>
          </a:solidFill>
          <a:latin typeface="+mn-lt"/>
          <a:ea typeface="+mn-ea"/>
          <a:cs typeface="+mn-cs"/>
          <a:sym typeface="Helvetica Neue Light" charset="0"/>
        </a:defRPr>
      </a:lvl1pPr>
      <a:lvl2pPr marL="742950" indent="-285750" algn="r" rtl="0" eaLnBrk="0" fontAlgn="base" hangingPunct="0">
        <a:spcBef>
          <a:spcPct val="0"/>
        </a:spcBef>
        <a:spcAft>
          <a:spcPct val="0"/>
        </a:spcAft>
        <a:defRPr sz="2000">
          <a:solidFill>
            <a:srgbClr val="535353"/>
          </a:solidFill>
          <a:latin typeface="+mn-lt"/>
          <a:ea typeface="+mn-ea"/>
          <a:cs typeface="+mn-cs"/>
          <a:sym typeface="Helvetica Neue Light" charset="0"/>
        </a:defRPr>
      </a:lvl2pPr>
      <a:lvl3pPr marL="1143000" indent="-228600" algn="r" rtl="0" eaLnBrk="0" fontAlgn="base" hangingPunct="0">
        <a:spcBef>
          <a:spcPct val="0"/>
        </a:spcBef>
        <a:spcAft>
          <a:spcPct val="0"/>
        </a:spcAft>
        <a:defRPr sz="2000">
          <a:solidFill>
            <a:srgbClr val="535353"/>
          </a:solidFill>
          <a:latin typeface="+mn-lt"/>
          <a:ea typeface="+mn-ea"/>
          <a:cs typeface="+mn-cs"/>
          <a:sym typeface="Helvetica Neue Light" charset="0"/>
        </a:defRPr>
      </a:lvl3pPr>
      <a:lvl4pPr marL="1600200" indent="-228600" algn="r" rtl="0" eaLnBrk="0" fontAlgn="base" hangingPunct="0">
        <a:spcBef>
          <a:spcPct val="0"/>
        </a:spcBef>
        <a:spcAft>
          <a:spcPct val="0"/>
        </a:spcAft>
        <a:defRPr sz="2000">
          <a:solidFill>
            <a:srgbClr val="535353"/>
          </a:solidFill>
          <a:latin typeface="+mn-lt"/>
          <a:ea typeface="+mn-ea"/>
          <a:cs typeface="+mn-cs"/>
          <a:sym typeface="Helvetica Neue Light" charset="0"/>
        </a:defRPr>
      </a:lvl4pPr>
      <a:lvl5pPr marL="2057400" indent="-228600" algn="r" rtl="0" eaLnBrk="0" fontAlgn="base" hangingPunct="0">
        <a:spcBef>
          <a:spcPct val="0"/>
        </a:spcBef>
        <a:spcAft>
          <a:spcPct val="0"/>
        </a:spcAft>
        <a:defRPr sz="2000">
          <a:solidFill>
            <a:srgbClr val="535353"/>
          </a:solidFill>
          <a:latin typeface="+mn-lt"/>
          <a:ea typeface="+mn-ea"/>
          <a:cs typeface="+mn-cs"/>
          <a:sym typeface="Helvetica Neue Light" charset="0"/>
        </a:defRPr>
      </a:lvl5pPr>
      <a:lvl6pPr marL="457200" algn="r" rtl="0" fontAlgn="base">
        <a:spcBef>
          <a:spcPct val="0"/>
        </a:spcBef>
        <a:spcAft>
          <a:spcPct val="0"/>
        </a:spcAft>
        <a:defRPr sz="2000">
          <a:solidFill>
            <a:srgbClr val="535353"/>
          </a:solidFill>
          <a:latin typeface="+mn-lt"/>
          <a:ea typeface="+mn-ea"/>
          <a:cs typeface="+mn-cs"/>
          <a:sym typeface="Helvetica Neue Light" charset="0"/>
        </a:defRPr>
      </a:lvl6pPr>
      <a:lvl7pPr marL="914400" algn="r" rtl="0" fontAlgn="base">
        <a:spcBef>
          <a:spcPct val="0"/>
        </a:spcBef>
        <a:spcAft>
          <a:spcPct val="0"/>
        </a:spcAft>
        <a:defRPr sz="2000">
          <a:solidFill>
            <a:srgbClr val="535353"/>
          </a:solidFill>
          <a:latin typeface="+mn-lt"/>
          <a:ea typeface="+mn-ea"/>
          <a:cs typeface="+mn-cs"/>
          <a:sym typeface="Helvetica Neue Light" charset="0"/>
        </a:defRPr>
      </a:lvl7pPr>
      <a:lvl8pPr marL="1371600" algn="r" rtl="0" fontAlgn="base">
        <a:spcBef>
          <a:spcPct val="0"/>
        </a:spcBef>
        <a:spcAft>
          <a:spcPct val="0"/>
        </a:spcAft>
        <a:defRPr sz="2000">
          <a:solidFill>
            <a:srgbClr val="535353"/>
          </a:solidFill>
          <a:latin typeface="+mn-lt"/>
          <a:ea typeface="+mn-ea"/>
          <a:cs typeface="+mn-cs"/>
          <a:sym typeface="Helvetica Neue Light" charset="0"/>
        </a:defRPr>
      </a:lvl8pPr>
      <a:lvl9pPr marL="1828800" algn="r" rtl="0" fontAlgn="base">
        <a:spcBef>
          <a:spcPct val="0"/>
        </a:spcBef>
        <a:spcAft>
          <a:spcPct val="0"/>
        </a:spcAft>
        <a:defRPr sz="20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bwMode="auto">
          <a:xfrm>
            <a:off x="3683000" y="2921000"/>
            <a:ext cx="7493000" cy="355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31747" name="Freeform 2"/>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1748" name="Freeform 3"/>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1749" name="Freeform 4"/>
          <p:cNvSpPr>
            <a:spLocks/>
          </p:cNvSpPr>
          <p:nvPr/>
        </p:nvSpPr>
        <p:spPr bwMode="auto">
          <a:xfrm>
            <a:off x="1979613" y="6692900"/>
            <a:ext cx="1081087" cy="1079500"/>
          </a:xfrm>
          <a:custGeom>
            <a:avLst/>
            <a:gdLst>
              <a:gd name="T0" fmla="*/ 0 w 21600"/>
              <a:gd name="T1" fmla="*/ 228570 h 21352"/>
              <a:gd name="T2" fmla="*/ 228930 w 21600"/>
              <a:gd name="T3" fmla="*/ 0 h 21352"/>
              <a:gd name="T4" fmla="*/ 852157 w 21600"/>
              <a:gd name="T5" fmla="*/ 0 h 21352"/>
              <a:gd name="T6" fmla="*/ 1081087 w 21600"/>
              <a:gd name="T7" fmla="*/ 228570 h 21352"/>
              <a:gd name="T8" fmla="*/ 1081087 w 21600"/>
              <a:gd name="T9" fmla="*/ 850779 h 21352"/>
              <a:gd name="T10" fmla="*/ 852157 w 21600"/>
              <a:gd name="T11" fmla="*/ 1079348 h 21352"/>
              <a:gd name="T12" fmla="*/ 0 w 21600"/>
              <a:gd name="T13" fmla="*/ 1079348 h 21352"/>
              <a:gd name="T14" fmla="*/ 0 w 21600"/>
              <a:gd name="T15" fmla="*/ 228570 h 21352"/>
              <a:gd name="T16" fmla="*/ 0 w 21600"/>
              <a:gd name="T17" fmla="*/ 228570 h 21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352">
                <a:moveTo>
                  <a:pt x="0" y="4521"/>
                </a:moveTo>
                <a:cubicBezTo>
                  <a:pt x="0" y="2024"/>
                  <a:pt x="2048" y="0"/>
                  <a:pt x="4574" y="0"/>
                </a:cubicBezTo>
                <a:lnTo>
                  <a:pt x="17026" y="0"/>
                </a:lnTo>
                <a:cubicBezTo>
                  <a:pt x="19552" y="0"/>
                  <a:pt x="21600" y="2024"/>
                  <a:pt x="21600" y="4521"/>
                </a:cubicBezTo>
                <a:lnTo>
                  <a:pt x="21600" y="16828"/>
                </a:lnTo>
                <a:cubicBezTo>
                  <a:pt x="21600" y="19325"/>
                  <a:pt x="19552" y="21349"/>
                  <a:pt x="17026" y="21349"/>
                </a:cubicBezTo>
                <a:lnTo>
                  <a:pt x="0" y="21349"/>
                </a:lnTo>
                <a:cubicBezTo>
                  <a:pt x="0" y="21600"/>
                  <a:pt x="0" y="4521"/>
                  <a:pt x="0" y="4521"/>
                </a:cubicBezTo>
                <a:close/>
                <a:moveTo>
                  <a:pt x="0" y="4521"/>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xmlns:p14="http://schemas.microsoft.com/office/powerpoint/2010/main"/>
  <p:txStyles>
    <p:titleStyle>
      <a:lvl1pPr algn="l" rtl="0" eaLnBrk="0" fontAlgn="base" hangingPunct="0">
        <a:spcBef>
          <a:spcPct val="0"/>
        </a:spcBef>
        <a:spcAft>
          <a:spcPct val="0"/>
        </a:spcAft>
        <a:defRPr sz="64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ct val="0"/>
        </a:spcBef>
        <a:spcAft>
          <a:spcPct val="0"/>
        </a:spcAft>
        <a:defRPr sz="2200">
          <a:solidFill>
            <a:srgbClr val="535353"/>
          </a:solidFill>
          <a:latin typeface="+mn-lt"/>
          <a:ea typeface="+mn-ea"/>
          <a:cs typeface="+mn-cs"/>
          <a:sym typeface="Helvetica Neue Light" charset="0"/>
        </a:defRPr>
      </a:lvl1pPr>
      <a:lvl2pPr marL="742950" indent="-285750" algn="l" rtl="0" eaLnBrk="0" fontAlgn="base" hangingPunct="0">
        <a:spcBef>
          <a:spcPct val="0"/>
        </a:spcBef>
        <a:spcAft>
          <a:spcPct val="0"/>
        </a:spcAft>
        <a:defRPr sz="2200">
          <a:solidFill>
            <a:srgbClr val="535353"/>
          </a:solidFill>
          <a:latin typeface="+mn-lt"/>
          <a:ea typeface="+mn-ea"/>
          <a:cs typeface="+mn-cs"/>
          <a:sym typeface="Helvetica Neue Light" charset="0"/>
        </a:defRPr>
      </a:lvl2pPr>
      <a:lvl3pPr marL="1143000" indent="-228600" algn="l" rtl="0" eaLnBrk="0" fontAlgn="base" hangingPunct="0">
        <a:spcBef>
          <a:spcPct val="0"/>
        </a:spcBef>
        <a:spcAft>
          <a:spcPct val="0"/>
        </a:spcAft>
        <a:defRPr sz="2200">
          <a:solidFill>
            <a:srgbClr val="535353"/>
          </a:solidFill>
          <a:latin typeface="+mn-lt"/>
          <a:ea typeface="+mn-ea"/>
          <a:cs typeface="+mn-cs"/>
          <a:sym typeface="Helvetica Neue Light" charset="0"/>
        </a:defRPr>
      </a:lvl3pPr>
      <a:lvl4pPr marL="1600200" indent="-228600" algn="l" rtl="0" eaLnBrk="0" fontAlgn="base" hangingPunct="0">
        <a:spcBef>
          <a:spcPct val="0"/>
        </a:spcBef>
        <a:spcAft>
          <a:spcPct val="0"/>
        </a:spcAft>
        <a:defRPr sz="2200">
          <a:solidFill>
            <a:srgbClr val="535353"/>
          </a:solidFill>
          <a:latin typeface="+mn-lt"/>
          <a:ea typeface="+mn-ea"/>
          <a:cs typeface="+mn-cs"/>
          <a:sym typeface="Helvetica Neue Light" charset="0"/>
        </a:defRPr>
      </a:lvl4pPr>
      <a:lvl5pPr marL="2057400" indent="-228600" algn="l" rtl="0" eaLnBrk="0" fontAlgn="base" hangingPunct="0">
        <a:spcBef>
          <a:spcPct val="0"/>
        </a:spcBef>
        <a:spcAft>
          <a:spcPct val="0"/>
        </a:spcAft>
        <a:defRPr sz="2200">
          <a:solidFill>
            <a:srgbClr val="535353"/>
          </a:solidFill>
          <a:latin typeface="+mn-lt"/>
          <a:ea typeface="+mn-ea"/>
          <a:cs typeface="+mn-cs"/>
          <a:sym typeface="Helvetica Neue Light" charset="0"/>
        </a:defRPr>
      </a:lvl5pPr>
      <a:lvl6pPr marL="457200" algn="l" rtl="0" fontAlgn="base">
        <a:spcBef>
          <a:spcPct val="0"/>
        </a:spcBef>
        <a:spcAft>
          <a:spcPct val="0"/>
        </a:spcAft>
        <a:defRPr sz="2200">
          <a:solidFill>
            <a:srgbClr val="535353"/>
          </a:solidFill>
          <a:latin typeface="+mn-lt"/>
          <a:ea typeface="+mn-ea"/>
          <a:cs typeface="+mn-cs"/>
          <a:sym typeface="Helvetica Neue Light" charset="0"/>
        </a:defRPr>
      </a:lvl6pPr>
      <a:lvl7pPr marL="914400" algn="l" rtl="0" fontAlgn="base">
        <a:spcBef>
          <a:spcPct val="0"/>
        </a:spcBef>
        <a:spcAft>
          <a:spcPct val="0"/>
        </a:spcAft>
        <a:defRPr sz="2200">
          <a:solidFill>
            <a:srgbClr val="535353"/>
          </a:solidFill>
          <a:latin typeface="+mn-lt"/>
          <a:ea typeface="+mn-ea"/>
          <a:cs typeface="+mn-cs"/>
          <a:sym typeface="Helvetica Neue Light" charset="0"/>
        </a:defRPr>
      </a:lvl7pPr>
      <a:lvl8pPr marL="1371600" algn="l" rtl="0" fontAlgn="base">
        <a:spcBef>
          <a:spcPct val="0"/>
        </a:spcBef>
        <a:spcAft>
          <a:spcPct val="0"/>
        </a:spcAft>
        <a:defRPr sz="2200">
          <a:solidFill>
            <a:srgbClr val="535353"/>
          </a:solidFill>
          <a:latin typeface="+mn-lt"/>
          <a:ea typeface="+mn-ea"/>
          <a:cs typeface="+mn-cs"/>
          <a:sym typeface="Helvetica Neue Light" charset="0"/>
        </a:defRPr>
      </a:lvl8pPr>
      <a:lvl9pPr marL="1828800" algn="l" rtl="0" fontAlgn="base">
        <a:spcBef>
          <a:spcPct val="0"/>
        </a:spcBef>
        <a:spcAft>
          <a:spcPct val="0"/>
        </a:spcAft>
        <a:defRPr sz="22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1"/>
          <p:cNvSpPr>
            <a:spLocks noGrp="1" noChangeArrowheads="1"/>
          </p:cNvSpPr>
          <p:nvPr>
            <p:ph type="body" idx="1"/>
          </p:nvPr>
        </p:nvSpPr>
        <p:spPr bwMode="auto">
          <a:xfrm>
            <a:off x="2286000" y="8026400"/>
            <a:ext cx="8445500" cy="111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
        <p:nvSpPr>
          <p:cNvPr id="32771" name="Freeform 2"/>
          <p:cNvSpPr>
            <a:spLocks/>
          </p:cNvSpPr>
          <p:nvPr/>
        </p:nvSpPr>
        <p:spPr bwMode="auto">
          <a:xfrm>
            <a:off x="1981200" y="444500"/>
            <a:ext cx="10577513" cy="7327900"/>
          </a:xfrm>
          <a:custGeom>
            <a:avLst/>
            <a:gdLst>
              <a:gd name="T0" fmla="*/ 0 w 21600"/>
              <a:gd name="T1" fmla="*/ 355539 h 21600"/>
              <a:gd name="T2" fmla="*/ 355522 w 21600"/>
              <a:gd name="T3" fmla="*/ 0 h 21600"/>
              <a:gd name="T4" fmla="*/ 10221991 w 21600"/>
              <a:gd name="T5" fmla="*/ 0 h 21600"/>
              <a:gd name="T6" fmla="*/ 10577513 w 21600"/>
              <a:gd name="T7" fmla="*/ 355539 h 21600"/>
              <a:gd name="T8" fmla="*/ 10577513 w 21600"/>
              <a:gd name="T9" fmla="*/ 6972361 h 21600"/>
              <a:gd name="T10" fmla="*/ 10221991 w 21600"/>
              <a:gd name="T11" fmla="*/ 7327900 h 21600"/>
              <a:gd name="T12" fmla="*/ 0 w 21600"/>
              <a:gd name="T13" fmla="*/ 7327900 h 21600"/>
              <a:gd name="T14" fmla="*/ 0 w 21600"/>
              <a:gd name="T15" fmla="*/ 355539 h 21600"/>
              <a:gd name="T16" fmla="*/ 0 w 21600"/>
              <a:gd name="T17" fmla="*/ 355539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1048"/>
                </a:moveTo>
                <a:cubicBezTo>
                  <a:pt x="0" y="469"/>
                  <a:pt x="325" y="0"/>
                  <a:pt x="726" y="0"/>
                </a:cubicBezTo>
                <a:lnTo>
                  <a:pt x="20874" y="0"/>
                </a:lnTo>
                <a:cubicBezTo>
                  <a:pt x="21275" y="0"/>
                  <a:pt x="21600" y="469"/>
                  <a:pt x="21600" y="1048"/>
                </a:cubicBezTo>
                <a:lnTo>
                  <a:pt x="21600" y="20552"/>
                </a:lnTo>
                <a:cubicBezTo>
                  <a:pt x="21600" y="21131"/>
                  <a:pt x="21275" y="21600"/>
                  <a:pt x="20874" y="21600"/>
                </a:cubicBezTo>
                <a:lnTo>
                  <a:pt x="0" y="21600"/>
                </a:lnTo>
                <a:cubicBezTo>
                  <a:pt x="13" y="21600"/>
                  <a:pt x="0" y="1048"/>
                  <a:pt x="0" y="1048"/>
                </a:cubicBezTo>
                <a:close/>
                <a:moveTo>
                  <a:pt x="0" y="1048"/>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2772" name="Freeform 3"/>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4"/>
          <p:cNvSpPr>
            <a:spLocks noGrp="1" noChangeArrowheads="1"/>
          </p:cNvSpPr>
          <p:nvPr>
            <p:ph type="title"/>
          </p:nvPr>
        </p:nvSpPr>
        <p:spPr bwMode="auto">
          <a:xfrm>
            <a:off x="2286000" y="2692400"/>
            <a:ext cx="8445500" cy="486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32774" name="Freeform 5"/>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Tree>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ransition xmlns:p14="http://schemas.microsoft.com/office/powerpoint/2010/main"/>
  <p:txStyles>
    <p:titleStyle>
      <a:lvl1pPr algn="l" rtl="0" eaLnBrk="0" fontAlgn="base" hangingPunct="0">
        <a:spcBef>
          <a:spcPct val="0"/>
        </a:spcBef>
        <a:spcAft>
          <a:spcPct val="0"/>
        </a:spcAft>
        <a:defRPr sz="72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72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72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72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72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72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72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72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72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ct val="0"/>
        </a:spcBef>
        <a:spcAft>
          <a:spcPct val="0"/>
        </a:spcAft>
        <a:defRPr sz="2400">
          <a:solidFill>
            <a:srgbClr val="535353"/>
          </a:solidFill>
          <a:latin typeface="+mn-lt"/>
          <a:ea typeface="+mn-ea"/>
          <a:cs typeface="+mn-cs"/>
          <a:sym typeface="Helvetica Neue Light" charset="0"/>
        </a:defRPr>
      </a:lvl1pPr>
      <a:lvl2pPr marL="742950" indent="-285750" algn="l" rtl="0" eaLnBrk="0" fontAlgn="base" hangingPunct="0">
        <a:spcBef>
          <a:spcPct val="0"/>
        </a:spcBef>
        <a:spcAft>
          <a:spcPct val="0"/>
        </a:spcAft>
        <a:defRPr sz="2400">
          <a:solidFill>
            <a:srgbClr val="535353"/>
          </a:solidFill>
          <a:latin typeface="+mn-lt"/>
          <a:ea typeface="+mn-ea"/>
          <a:cs typeface="+mn-cs"/>
          <a:sym typeface="Helvetica Neue Light" charset="0"/>
        </a:defRPr>
      </a:lvl2pPr>
      <a:lvl3pPr marL="1143000" indent="-228600" algn="l" rtl="0" eaLnBrk="0" fontAlgn="base" hangingPunct="0">
        <a:spcBef>
          <a:spcPct val="0"/>
        </a:spcBef>
        <a:spcAft>
          <a:spcPct val="0"/>
        </a:spcAft>
        <a:defRPr sz="2400">
          <a:solidFill>
            <a:srgbClr val="535353"/>
          </a:solidFill>
          <a:latin typeface="+mn-lt"/>
          <a:ea typeface="+mn-ea"/>
          <a:cs typeface="+mn-cs"/>
          <a:sym typeface="Helvetica Neue Light" charset="0"/>
        </a:defRPr>
      </a:lvl3pPr>
      <a:lvl4pPr marL="1600200" indent="-228600" algn="l" rtl="0" eaLnBrk="0" fontAlgn="base" hangingPunct="0">
        <a:spcBef>
          <a:spcPct val="0"/>
        </a:spcBef>
        <a:spcAft>
          <a:spcPct val="0"/>
        </a:spcAft>
        <a:defRPr sz="2400">
          <a:solidFill>
            <a:srgbClr val="535353"/>
          </a:solidFill>
          <a:latin typeface="+mn-lt"/>
          <a:ea typeface="+mn-ea"/>
          <a:cs typeface="+mn-cs"/>
          <a:sym typeface="Helvetica Neue Light" charset="0"/>
        </a:defRPr>
      </a:lvl4pPr>
      <a:lvl5pPr marL="2057400" indent="-228600" algn="l" rtl="0" eaLnBrk="0" fontAlgn="base" hangingPunct="0">
        <a:spcBef>
          <a:spcPct val="0"/>
        </a:spcBef>
        <a:spcAft>
          <a:spcPct val="0"/>
        </a:spcAft>
        <a:defRPr sz="2400">
          <a:solidFill>
            <a:srgbClr val="535353"/>
          </a:solidFill>
          <a:latin typeface="+mn-lt"/>
          <a:ea typeface="+mn-ea"/>
          <a:cs typeface="+mn-cs"/>
          <a:sym typeface="Helvetica Neue Light" charset="0"/>
        </a:defRPr>
      </a:lvl5pPr>
      <a:lvl6pPr marL="457200" algn="l" rtl="0" fontAlgn="base">
        <a:spcBef>
          <a:spcPct val="0"/>
        </a:spcBef>
        <a:spcAft>
          <a:spcPct val="0"/>
        </a:spcAft>
        <a:defRPr sz="2400">
          <a:solidFill>
            <a:srgbClr val="535353"/>
          </a:solidFill>
          <a:latin typeface="+mn-lt"/>
          <a:ea typeface="+mn-ea"/>
          <a:cs typeface="+mn-cs"/>
          <a:sym typeface="Helvetica Neue Light" charset="0"/>
        </a:defRPr>
      </a:lvl6pPr>
      <a:lvl7pPr marL="914400" algn="l" rtl="0" fontAlgn="base">
        <a:spcBef>
          <a:spcPct val="0"/>
        </a:spcBef>
        <a:spcAft>
          <a:spcPct val="0"/>
        </a:spcAft>
        <a:defRPr sz="2400">
          <a:solidFill>
            <a:srgbClr val="535353"/>
          </a:solidFill>
          <a:latin typeface="+mn-lt"/>
          <a:ea typeface="+mn-ea"/>
          <a:cs typeface="+mn-cs"/>
          <a:sym typeface="Helvetica Neue Light" charset="0"/>
        </a:defRPr>
      </a:lvl7pPr>
      <a:lvl8pPr marL="1371600" algn="l" rtl="0" fontAlgn="base">
        <a:spcBef>
          <a:spcPct val="0"/>
        </a:spcBef>
        <a:spcAft>
          <a:spcPct val="0"/>
        </a:spcAft>
        <a:defRPr sz="2400">
          <a:solidFill>
            <a:srgbClr val="535353"/>
          </a:solidFill>
          <a:latin typeface="+mn-lt"/>
          <a:ea typeface="+mn-ea"/>
          <a:cs typeface="+mn-cs"/>
          <a:sym typeface="Helvetica Neue Light" charset="0"/>
        </a:defRPr>
      </a:lvl8pPr>
      <a:lvl9pPr marL="1828800" algn="l" rtl="0" fontAlgn="base">
        <a:spcBef>
          <a:spcPct val="0"/>
        </a:spcBef>
        <a:spcAft>
          <a:spcPct val="0"/>
        </a:spcAft>
        <a:defRPr sz="24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3795"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3796" name="Freeform 3"/>
          <p:cNvSpPr>
            <a:spLocks/>
          </p:cNvSpPr>
          <p:nvPr/>
        </p:nvSpPr>
        <p:spPr bwMode="auto">
          <a:xfrm>
            <a:off x="1979613" y="6692900"/>
            <a:ext cx="1081087" cy="1079500"/>
          </a:xfrm>
          <a:custGeom>
            <a:avLst/>
            <a:gdLst>
              <a:gd name="T0" fmla="*/ 0 w 21600"/>
              <a:gd name="T1" fmla="*/ 228570 h 21352"/>
              <a:gd name="T2" fmla="*/ 228930 w 21600"/>
              <a:gd name="T3" fmla="*/ 0 h 21352"/>
              <a:gd name="T4" fmla="*/ 852157 w 21600"/>
              <a:gd name="T5" fmla="*/ 0 h 21352"/>
              <a:gd name="T6" fmla="*/ 1081087 w 21600"/>
              <a:gd name="T7" fmla="*/ 228570 h 21352"/>
              <a:gd name="T8" fmla="*/ 1081087 w 21600"/>
              <a:gd name="T9" fmla="*/ 850779 h 21352"/>
              <a:gd name="T10" fmla="*/ 852157 w 21600"/>
              <a:gd name="T11" fmla="*/ 1079348 h 21352"/>
              <a:gd name="T12" fmla="*/ 0 w 21600"/>
              <a:gd name="T13" fmla="*/ 1079348 h 21352"/>
              <a:gd name="T14" fmla="*/ 0 w 21600"/>
              <a:gd name="T15" fmla="*/ 228570 h 21352"/>
              <a:gd name="T16" fmla="*/ 0 w 21600"/>
              <a:gd name="T17" fmla="*/ 228570 h 21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352">
                <a:moveTo>
                  <a:pt x="0" y="4521"/>
                </a:moveTo>
                <a:cubicBezTo>
                  <a:pt x="0" y="2024"/>
                  <a:pt x="2048" y="0"/>
                  <a:pt x="4574" y="0"/>
                </a:cubicBezTo>
                <a:lnTo>
                  <a:pt x="17026" y="0"/>
                </a:lnTo>
                <a:cubicBezTo>
                  <a:pt x="19552" y="0"/>
                  <a:pt x="21600" y="2024"/>
                  <a:pt x="21600" y="4521"/>
                </a:cubicBezTo>
                <a:lnTo>
                  <a:pt x="21600" y="16828"/>
                </a:lnTo>
                <a:cubicBezTo>
                  <a:pt x="21600" y="19325"/>
                  <a:pt x="19552" y="21349"/>
                  <a:pt x="17026" y="21349"/>
                </a:cubicBezTo>
                <a:lnTo>
                  <a:pt x="0" y="21349"/>
                </a:lnTo>
                <a:cubicBezTo>
                  <a:pt x="0" y="21600"/>
                  <a:pt x="0" y="4521"/>
                  <a:pt x="0" y="4521"/>
                </a:cubicBezTo>
                <a:close/>
                <a:moveTo>
                  <a:pt x="0" y="4521"/>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4"/>
          <p:cNvSpPr>
            <a:spLocks noGrp="1" noChangeArrowheads="1"/>
          </p:cNvSpPr>
          <p:nvPr>
            <p:ph type="title"/>
          </p:nvPr>
        </p:nvSpPr>
        <p:spPr bwMode="auto">
          <a:xfrm>
            <a:off x="3683000" y="825500"/>
            <a:ext cx="81661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ransition xmlns:p14="http://schemas.microsoft.com/office/powerpoint/2010/main"/>
  <p:txStyles>
    <p:titleStyle>
      <a:lvl1pPr algn="l" rtl="0" eaLnBrk="0" fontAlgn="base" hangingPunct="0">
        <a:spcBef>
          <a:spcPct val="0"/>
        </a:spcBef>
        <a:spcAft>
          <a:spcPct val="0"/>
        </a:spcAft>
        <a:defRPr sz="30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30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0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0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0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30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30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30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30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6985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1pPr>
      <a:lvl2pPr marL="12700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2pPr>
      <a:lvl3pPr marL="18415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3pPr>
      <a:lvl4pPr marL="24130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4pPr>
      <a:lvl5pPr marL="29845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5pPr>
      <a:lvl6pPr marL="34417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6pPr>
      <a:lvl7pPr marL="38989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7pPr>
      <a:lvl8pPr marL="43561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8pPr>
      <a:lvl9pPr marL="48133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4819"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3"/>
          <p:cNvSpPr>
            <a:spLocks noGrp="1" noChangeArrowheads="1"/>
          </p:cNvSpPr>
          <p:nvPr>
            <p:ph type="title"/>
          </p:nvPr>
        </p:nvSpPr>
        <p:spPr bwMode="auto">
          <a:xfrm>
            <a:off x="7518400" y="1244600"/>
            <a:ext cx="42037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34820" name="Rectangle 4"/>
          <p:cNvSpPr>
            <a:spLocks noGrp="1" noChangeArrowheads="1"/>
          </p:cNvSpPr>
          <p:nvPr>
            <p:ph type="body" idx="1"/>
          </p:nvPr>
        </p:nvSpPr>
        <p:spPr bwMode="auto">
          <a:xfrm>
            <a:off x="7518400" y="3365500"/>
            <a:ext cx="4203700" cy="417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ransition xmlns:p14="http://schemas.microsoft.com/office/powerpoint/2010/main"/>
  <p:txStyles>
    <p:titleStyle>
      <a:lvl1pPr algn="l" rtl="0" eaLnBrk="0" fontAlgn="base" hangingPunct="0">
        <a:spcBef>
          <a:spcPct val="0"/>
        </a:spcBef>
        <a:spcAft>
          <a:spcPct val="0"/>
        </a:spcAft>
        <a:defRPr sz="36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ct val="0"/>
        </a:spcBef>
        <a:spcAft>
          <a:spcPct val="0"/>
        </a:spcAft>
        <a:defRPr sz="2200">
          <a:solidFill>
            <a:srgbClr val="FFFFFF"/>
          </a:solidFill>
          <a:latin typeface="+mn-lt"/>
          <a:ea typeface="+mn-ea"/>
          <a:cs typeface="+mn-cs"/>
          <a:sym typeface="Helvetica Neue Light" charset="0"/>
        </a:defRPr>
      </a:lvl1pPr>
      <a:lvl2pPr marL="742950" indent="-285750" algn="l" rtl="0" eaLnBrk="0" fontAlgn="base" hangingPunct="0">
        <a:spcBef>
          <a:spcPct val="0"/>
        </a:spcBef>
        <a:spcAft>
          <a:spcPct val="0"/>
        </a:spcAft>
        <a:defRPr sz="2200">
          <a:solidFill>
            <a:srgbClr val="FFFFFF"/>
          </a:solidFill>
          <a:latin typeface="+mn-lt"/>
          <a:ea typeface="+mn-ea"/>
          <a:cs typeface="+mn-cs"/>
          <a:sym typeface="Helvetica Neue Light" charset="0"/>
        </a:defRPr>
      </a:lvl2pPr>
      <a:lvl3pPr marL="1143000" indent="-228600" algn="l" rtl="0" eaLnBrk="0" fontAlgn="base" hangingPunct="0">
        <a:spcBef>
          <a:spcPct val="0"/>
        </a:spcBef>
        <a:spcAft>
          <a:spcPct val="0"/>
        </a:spcAft>
        <a:defRPr sz="2200">
          <a:solidFill>
            <a:srgbClr val="FFFFFF"/>
          </a:solidFill>
          <a:latin typeface="+mn-lt"/>
          <a:ea typeface="+mn-ea"/>
          <a:cs typeface="+mn-cs"/>
          <a:sym typeface="Helvetica Neue Light" charset="0"/>
        </a:defRPr>
      </a:lvl3pPr>
      <a:lvl4pPr marL="1600200" indent="-228600" algn="l" rtl="0" eaLnBrk="0" fontAlgn="base" hangingPunct="0">
        <a:spcBef>
          <a:spcPct val="0"/>
        </a:spcBef>
        <a:spcAft>
          <a:spcPct val="0"/>
        </a:spcAft>
        <a:defRPr sz="2200">
          <a:solidFill>
            <a:srgbClr val="FFFFFF"/>
          </a:solidFill>
          <a:latin typeface="+mn-lt"/>
          <a:ea typeface="+mn-ea"/>
          <a:cs typeface="+mn-cs"/>
          <a:sym typeface="Helvetica Neue Light" charset="0"/>
        </a:defRPr>
      </a:lvl4pPr>
      <a:lvl5pPr marL="2057400" indent="-228600" algn="l" rtl="0" eaLnBrk="0" fontAlgn="base" hangingPunct="0">
        <a:spcBef>
          <a:spcPct val="0"/>
        </a:spcBef>
        <a:spcAft>
          <a:spcPct val="0"/>
        </a:spcAft>
        <a:defRPr sz="2200">
          <a:solidFill>
            <a:srgbClr val="FFFFFF"/>
          </a:solidFill>
          <a:latin typeface="+mn-lt"/>
          <a:ea typeface="+mn-ea"/>
          <a:cs typeface="+mn-cs"/>
          <a:sym typeface="Helvetica Neue Light" charset="0"/>
        </a:defRPr>
      </a:lvl5pPr>
      <a:lvl6pPr marL="457200" algn="l" rtl="0" fontAlgn="base">
        <a:spcBef>
          <a:spcPct val="0"/>
        </a:spcBef>
        <a:spcAft>
          <a:spcPct val="0"/>
        </a:spcAft>
        <a:defRPr sz="2200">
          <a:solidFill>
            <a:srgbClr val="FFFFFF"/>
          </a:solidFill>
          <a:latin typeface="+mn-lt"/>
          <a:ea typeface="+mn-ea"/>
          <a:cs typeface="+mn-cs"/>
          <a:sym typeface="Helvetica Neue Light" charset="0"/>
        </a:defRPr>
      </a:lvl6pPr>
      <a:lvl7pPr marL="914400" algn="l" rtl="0" fontAlgn="base">
        <a:spcBef>
          <a:spcPct val="0"/>
        </a:spcBef>
        <a:spcAft>
          <a:spcPct val="0"/>
        </a:spcAft>
        <a:defRPr sz="2200">
          <a:solidFill>
            <a:srgbClr val="FFFFFF"/>
          </a:solidFill>
          <a:latin typeface="+mn-lt"/>
          <a:ea typeface="+mn-ea"/>
          <a:cs typeface="+mn-cs"/>
          <a:sym typeface="Helvetica Neue Light" charset="0"/>
        </a:defRPr>
      </a:lvl7pPr>
      <a:lvl8pPr marL="1371600" algn="l" rtl="0" fontAlgn="base">
        <a:spcBef>
          <a:spcPct val="0"/>
        </a:spcBef>
        <a:spcAft>
          <a:spcPct val="0"/>
        </a:spcAft>
        <a:defRPr sz="2200">
          <a:solidFill>
            <a:srgbClr val="FFFFFF"/>
          </a:solidFill>
          <a:latin typeface="+mn-lt"/>
          <a:ea typeface="+mn-ea"/>
          <a:cs typeface="+mn-cs"/>
          <a:sym typeface="Helvetica Neue Light" charset="0"/>
        </a:defRPr>
      </a:lvl8pPr>
      <a:lvl9pPr marL="1828800" algn="l" rtl="0" fontAlgn="base">
        <a:spcBef>
          <a:spcPct val="0"/>
        </a:spcBef>
        <a:spcAft>
          <a:spcPct val="0"/>
        </a:spcAft>
        <a:defRPr sz="2200">
          <a:solidFill>
            <a:srgbClr val="FFFFFF"/>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Freeform 1"/>
          <p:cNvSpPr>
            <a:spLocks/>
          </p:cNvSpPr>
          <p:nvPr/>
        </p:nvSpPr>
        <p:spPr bwMode="auto">
          <a:xfrm>
            <a:off x="1981200" y="444500"/>
            <a:ext cx="3973513" cy="7327900"/>
          </a:xfrm>
          <a:custGeom>
            <a:avLst/>
            <a:gdLst>
              <a:gd name="T0" fmla="*/ 0 w 21600"/>
              <a:gd name="T1" fmla="*/ 355539 h 21600"/>
              <a:gd name="T2" fmla="*/ 355409 w 21600"/>
              <a:gd name="T3" fmla="*/ 0 h 21600"/>
              <a:gd name="T4" fmla="*/ 3618104 w 21600"/>
              <a:gd name="T5" fmla="*/ 0 h 21600"/>
              <a:gd name="T6" fmla="*/ 3973513 w 21600"/>
              <a:gd name="T7" fmla="*/ 355539 h 21600"/>
              <a:gd name="T8" fmla="*/ 3973513 w 21600"/>
              <a:gd name="T9" fmla="*/ 6972361 h 21600"/>
              <a:gd name="T10" fmla="*/ 3618104 w 21600"/>
              <a:gd name="T11" fmla="*/ 7327900 h 21600"/>
              <a:gd name="T12" fmla="*/ 0 w 21600"/>
              <a:gd name="T13" fmla="*/ 7327900 h 21600"/>
              <a:gd name="T14" fmla="*/ 0 w 21600"/>
              <a:gd name="T15" fmla="*/ 355539 h 21600"/>
              <a:gd name="T16" fmla="*/ 0 w 21600"/>
              <a:gd name="T17" fmla="*/ 355539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1048"/>
                </a:moveTo>
                <a:cubicBezTo>
                  <a:pt x="0" y="469"/>
                  <a:pt x="865" y="0"/>
                  <a:pt x="1932" y="0"/>
                </a:cubicBezTo>
                <a:lnTo>
                  <a:pt x="19668" y="0"/>
                </a:lnTo>
                <a:cubicBezTo>
                  <a:pt x="20735" y="0"/>
                  <a:pt x="21600" y="469"/>
                  <a:pt x="21600" y="1048"/>
                </a:cubicBezTo>
                <a:lnTo>
                  <a:pt x="21600" y="20552"/>
                </a:lnTo>
                <a:cubicBezTo>
                  <a:pt x="21600" y="21131"/>
                  <a:pt x="20735" y="21600"/>
                  <a:pt x="19668" y="21600"/>
                </a:cubicBezTo>
                <a:lnTo>
                  <a:pt x="0" y="21600"/>
                </a:lnTo>
                <a:cubicBezTo>
                  <a:pt x="35" y="21600"/>
                  <a:pt x="0" y="1048"/>
                  <a:pt x="0" y="1048"/>
                </a:cubicBezTo>
                <a:close/>
                <a:moveTo>
                  <a:pt x="0" y="1048"/>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5843" name="Freeform 2"/>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5844" name="Freeform 3"/>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4"/>
          <p:cNvSpPr>
            <a:spLocks noGrp="1" noChangeArrowheads="1"/>
          </p:cNvSpPr>
          <p:nvPr>
            <p:ph type="title"/>
          </p:nvPr>
        </p:nvSpPr>
        <p:spPr bwMode="auto">
          <a:xfrm>
            <a:off x="2311400" y="825500"/>
            <a:ext cx="3035300" cy="671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35845" name="Rectangle 5"/>
          <p:cNvSpPr>
            <a:spLocks noGrp="1" noChangeArrowheads="1"/>
          </p:cNvSpPr>
          <p:nvPr>
            <p:ph type="body" idx="1"/>
          </p:nvPr>
        </p:nvSpPr>
        <p:spPr bwMode="auto">
          <a:xfrm>
            <a:off x="6515100" y="825500"/>
            <a:ext cx="5334000" cy="671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xmlns:p14="http://schemas.microsoft.com/office/powerpoint/2010/main"/>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6477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1pPr>
      <a:lvl2pPr marL="12192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2pPr>
      <a:lvl3pPr marL="17907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3pPr>
      <a:lvl4pPr marL="23622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4pPr>
      <a:lvl5pPr marL="29337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5pPr>
      <a:lvl6pPr marL="33909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6pPr>
      <a:lvl7pPr marL="38481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7pPr>
      <a:lvl8pPr marL="43053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8pPr>
      <a:lvl9pPr marL="47625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6867"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6868" name="Freeform 3"/>
          <p:cNvSpPr>
            <a:spLocks/>
          </p:cNvSpPr>
          <p:nvPr/>
        </p:nvSpPr>
        <p:spPr bwMode="auto">
          <a:xfrm>
            <a:off x="1979613" y="6692900"/>
            <a:ext cx="1081087" cy="1079500"/>
          </a:xfrm>
          <a:custGeom>
            <a:avLst/>
            <a:gdLst>
              <a:gd name="T0" fmla="*/ 0 w 21600"/>
              <a:gd name="T1" fmla="*/ 228570 h 21352"/>
              <a:gd name="T2" fmla="*/ 228930 w 21600"/>
              <a:gd name="T3" fmla="*/ 0 h 21352"/>
              <a:gd name="T4" fmla="*/ 852157 w 21600"/>
              <a:gd name="T5" fmla="*/ 0 h 21352"/>
              <a:gd name="T6" fmla="*/ 1081087 w 21600"/>
              <a:gd name="T7" fmla="*/ 228570 h 21352"/>
              <a:gd name="T8" fmla="*/ 1081087 w 21600"/>
              <a:gd name="T9" fmla="*/ 850779 h 21352"/>
              <a:gd name="T10" fmla="*/ 852157 w 21600"/>
              <a:gd name="T11" fmla="*/ 1079348 h 21352"/>
              <a:gd name="T12" fmla="*/ 0 w 21600"/>
              <a:gd name="T13" fmla="*/ 1079348 h 21352"/>
              <a:gd name="T14" fmla="*/ 0 w 21600"/>
              <a:gd name="T15" fmla="*/ 228570 h 21352"/>
              <a:gd name="T16" fmla="*/ 0 w 21600"/>
              <a:gd name="T17" fmla="*/ 228570 h 21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352">
                <a:moveTo>
                  <a:pt x="0" y="4521"/>
                </a:moveTo>
                <a:cubicBezTo>
                  <a:pt x="0" y="2024"/>
                  <a:pt x="2048" y="0"/>
                  <a:pt x="4574" y="0"/>
                </a:cubicBezTo>
                <a:lnTo>
                  <a:pt x="17026" y="0"/>
                </a:lnTo>
                <a:cubicBezTo>
                  <a:pt x="19552" y="0"/>
                  <a:pt x="21600" y="2024"/>
                  <a:pt x="21600" y="4521"/>
                </a:cubicBezTo>
                <a:lnTo>
                  <a:pt x="21600" y="16828"/>
                </a:lnTo>
                <a:cubicBezTo>
                  <a:pt x="21600" y="19325"/>
                  <a:pt x="19552" y="21349"/>
                  <a:pt x="17026" y="21349"/>
                </a:cubicBezTo>
                <a:lnTo>
                  <a:pt x="0" y="21349"/>
                </a:lnTo>
                <a:cubicBezTo>
                  <a:pt x="0" y="21600"/>
                  <a:pt x="0" y="4521"/>
                  <a:pt x="0" y="4521"/>
                </a:cubicBezTo>
                <a:close/>
                <a:moveTo>
                  <a:pt x="0" y="4521"/>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Tree>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ransition xmlns:p14="http://schemas.microsoft.com/office/powerpoint/2010/main"/>
  <p:txStyles>
    <p:titleStyle>
      <a:lvl1pPr algn="l" rtl="0" eaLnBrk="0" fontAlgn="base" hangingPunct="0">
        <a:spcBef>
          <a:spcPct val="0"/>
        </a:spcBef>
        <a:spcAft>
          <a:spcPct val="0"/>
        </a:spcAft>
        <a:defRPr sz="64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6985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1pPr>
      <a:lvl2pPr marL="12700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2pPr>
      <a:lvl3pPr marL="18415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3pPr>
      <a:lvl4pPr marL="24130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4pPr>
      <a:lvl5pPr marL="29845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5pPr>
      <a:lvl6pPr marL="34417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6pPr>
      <a:lvl7pPr marL="38989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7pPr>
      <a:lvl8pPr marL="43561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8pPr>
      <a:lvl9pPr marL="48133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7891"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7892" name="Freeform 3"/>
          <p:cNvSpPr>
            <a:spLocks/>
          </p:cNvSpPr>
          <p:nvPr/>
        </p:nvSpPr>
        <p:spPr bwMode="auto">
          <a:xfrm>
            <a:off x="1979613" y="6692900"/>
            <a:ext cx="1081087" cy="1079500"/>
          </a:xfrm>
          <a:custGeom>
            <a:avLst/>
            <a:gdLst>
              <a:gd name="T0" fmla="*/ 0 w 21600"/>
              <a:gd name="T1" fmla="*/ 228570 h 21352"/>
              <a:gd name="T2" fmla="*/ 228930 w 21600"/>
              <a:gd name="T3" fmla="*/ 0 h 21352"/>
              <a:gd name="T4" fmla="*/ 852157 w 21600"/>
              <a:gd name="T5" fmla="*/ 0 h 21352"/>
              <a:gd name="T6" fmla="*/ 1081087 w 21600"/>
              <a:gd name="T7" fmla="*/ 228570 h 21352"/>
              <a:gd name="T8" fmla="*/ 1081087 w 21600"/>
              <a:gd name="T9" fmla="*/ 850779 h 21352"/>
              <a:gd name="T10" fmla="*/ 852157 w 21600"/>
              <a:gd name="T11" fmla="*/ 1079348 h 21352"/>
              <a:gd name="T12" fmla="*/ 0 w 21600"/>
              <a:gd name="T13" fmla="*/ 1079348 h 21352"/>
              <a:gd name="T14" fmla="*/ 0 w 21600"/>
              <a:gd name="T15" fmla="*/ 228570 h 21352"/>
              <a:gd name="T16" fmla="*/ 0 w 21600"/>
              <a:gd name="T17" fmla="*/ 228570 h 21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352">
                <a:moveTo>
                  <a:pt x="0" y="4521"/>
                </a:moveTo>
                <a:cubicBezTo>
                  <a:pt x="0" y="2024"/>
                  <a:pt x="2048" y="0"/>
                  <a:pt x="4574" y="0"/>
                </a:cubicBezTo>
                <a:lnTo>
                  <a:pt x="17026" y="0"/>
                </a:lnTo>
                <a:cubicBezTo>
                  <a:pt x="19552" y="0"/>
                  <a:pt x="21600" y="2024"/>
                  <a:pt x="21600" y="4521"/>
                </a:cubicBezTo>
                <a:lnTo>
                  <a:pt x="21600" y="16828"/>
                </a:lnTo>
                <a:cubicBezTo>
                  <a:pt x="21600" y="19325"/>
                  <a:pt x="19552" y="21349"/>
                  <a:pt x="17026" y="21349"/>
                </a:cubicBezTo>
                <a:lnTo>
                  <a:pt x="0" y="21349"/>
                </a:lnTo>
                <a:cubicBezTo>
                  <a:pt x="0" y="21600"/>
                  <a:pt x="0" y="4521"/>
                  <a:pt x="0" y="4521"/>
                </a:cubicBezTo>
                <a:close/>
                <a:moveTo>
                  <a:pt x="0" y="4521"/>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4"/>
          <p:cNvSpPr>
            <a:spLocks noGrp="1" noChangeArrowheads="1"/>
          </p:cNvSpPr>
          <p:nvPr>
            <p:ph type="title"/>
          </p:nvPr>
        </p:nvSpPr>
        <p:spPr bwMode="auto">
          <a:xfrm>
            <a:off x="3683000" y="825500"/>
            <a:ext cx="8331200"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ransition xmlns:p14="http://schemas.microsoft.com/office/powerpoint/2010/main"/>
  <p:txStyles>
    <p:titleStyle>
      <a:lvl1pPr algn="l" rtl="0" eaLnBrk="0" fontAlgn="base" hangingPunct="0">
        <a:spcBef>
          <a:spcPct val="0"/>
        </a:spcBef>
        <a:spcAft>
          <a:spcPct val="0"/>
        </a:spcAft>
        <a:defRPr sz="64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6985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1pPr>
      <a:lvl2pPr marL="12700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2pPr>
      <a:lvl3pPr marL="18415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3pPr>
      <a:lvl4pPr marL="24130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4pPr>
      <a:lvl5pPr marL="29845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5pPr>
      <a:lvl6pPr marL="34417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6pPr>
      <a:lvl7pPr marL="38989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7pPr>
      <a:lvl8pPr marL="43561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8pPr>
      <a:lvl9pPr marL="48133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8915"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3"/>
          <p:cNvSpPr>
            <a:spLocks noGrp="1" noChangeArrowheads="1"/>
          </p:cNvSpPr>
          <p:nvPr>
            <p:ph type="title"/>
          </p:nvPr>
        </p:nvSpPr>
        <p:spPr bwMode="auto">
          <a:xfrm>
            <a:off x="2286000" y="8096250"/>
            <a:ext cx="37719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title style</a:t>
            </a:r>
          </a:p>
        </p:txBody>
      </p:sp>
      <p:sp>
        <p:nvSpPr>
          <p:cNvPr id="38916" name="Rectangle 4"/>
          <p:cNvSpPr>
            <a:spLocks noGrp="1" noChangeArrowheads="1"/>
          </p:cNvSpPr>
          <p:nvPr>
            <p:ph type="body" idx="1"/>
          </p:nvPr>
        </p:nvSpPr>
        <p:spPr bwMode="auto">
          <a:xfrm>
            <a:off x="6197600" y="8102600"/>
            <a:ext cx="56388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ransition xmlns:p14="http://schemas.microsoft.com/office/powerpoint/2010/main"/>
  <p:txStyles>
    <p:titleStyle>
      <a:lvl1pPr algn="l" rtl="0" eaLnBrk="0" fontAlgn="base" hangingPunct="0">
        <a:spcBef>
          <a:spcPct val="0"/>
        </a:spcBef>
        <a:spcAft>
          <a:spcPct val="0"/>
        </a:spcAft>
        <a:defRPr sz="36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r" rtl="0" eaLnBrk="0" fontAlgn="base" hangingPunct="0">
        <a:spcBef>
          <a:spcPct val="0"/>
        </a:spcBef>
        <a:spcAft>
          <a:spcPct val="0"/>
        </a:spcAft>
        <a:defRPr sz="2000">
          <a:solidFill>
            <a:srgbClr val="FFFFFF"/>
          </a:solidFill>
          <a:latin typeface="+mn-lt"/>
          <a:ea typeface="+mn-ea"/>
          <a:cs typeface="+mn-cs"/>
          <a:sym typeface="Helvetica Neue Light" charset="0"/>
        </a:defRPr>
      </a:lvl1pPr>
      <a:lvl2pPr marL="742950" indent="-285750" algn="r" rtl="0" eaLnBrk="0" fontAlgn="base" hangingPunct="0">
        <a:spcBef>
          <a:spcPct val="0"/>
        </a:spcBef>
        <a:spcAft>
          <a:spcPct val="0"/>
        </a:spcAft>
        <a:defRPr sz="2000">
          <a:solidFill>
            <a:srgbClr val="FFFFFF"/>
          </a:solidFill>
          <a:latin typeface="+mn-lt"/>
          <a:ea typeface="+mn-ea"/>
          <a:cs typeface="+mn-cs"/>
          <a:sym typeface="Helvetica Neue Light" charset="0"/>
        </a:defRPr>
      </a:lvl2pPr>
      <a:lvl3pPr marL="1143000" indent="-228600" algn="r" rtl="0" eaLnBrk="0" fontAlgn="base" hangingPunct="0">
        <a:spcBef>
          <a:spcPct val="0"/>
        </a:spcBef>
        <a:spcAft>
          <a:spcPct val="0"/>
        </a:spcAft>
        <a:defRPr sz="2000">
          <a:solidFill>
            <a:srgbClr val="FFFFFF"/>
          </a:solidFill>
          <a:latin typeface="+mn-lt"/>
          <a:ea typeface="+mn-ea"/>
          <a:cs typeface="+mn-cs"/>
          <a:sym typeface="Helvetica Neue Light" charset="0"/>
        </a:defRPr>
      </a:lvl3pPr>
      <a:lvl4pPr marL="1600200" indent="-228600" algn="r" rtl="0" eaLnBrk="0" fontAlgn="base" hangingPunct="0">
        <a:spcBef>
          <a:spcPct val="0"/>
        </a:spcBef>
        <a:spcAft>
          <a:spcPct val="0"/>
        </a:spcAft>
        <a:defRPr sz="2000">
          <a:solidFill>
            <a:srgbClr val="FFFFFF"/>
          </a:solidFill>
          <a:latin typeface="+mn-lt"/>
          <a:ea typeface="+mn-ea"/>
          <a:cs typeface="+mn-cs"/>
          <a:sym typeface="Helvetica Neue Light" charset="0"/>
        </a:defRPr>
      </a:lvl4pPr>
      <a:lvl5pPr marL="2057400" indent="-228600" algn="r" rtl="0" eaLnBrk="0" fontAlgn="base" hangingPunct="0">
        <a:spcBef>
          <a:spcPct val="0"/>
        </a:spcBef>
        <a:spcAft>
          <a:spcPct val="0"/>
        </a:spcAft>
        <a:defRPr sz="2000">
          <a:solidFill>
            <a:srgbClr val="FFFFFF"/>
          </a:solidFill>
          <a:latin typeface="+mn-lt"/>
          <a:ea typeface="+mn-ea"/>
          <a:cs typeface="+mn-cs"/>
          <a:sym typeface="Helvetica Neue Light" charset="0"/>
        </a:defRPr>
      </a:lvl5pPr>
      <a:lvl6pPr marL="457200" algn="r" rtl="0" fontAlgn="base">
        <a:spcBef>
          <a:spcPct val="0"/>
        </a:spcBef>
        <a:spcAft>
          <a:spcPct val="0"/>
        </a:spcAft>
        <a:defRPr sz="2000">
          <a:solidFill>
            <a:srgbClr val="FFFFFF"/>
          </a:solidFill>
          <a:latin typeface="+mn-lt"/>
          <a:ea typeface="+mn-ea"/>
          <a:cs typeface="+mn-cs"/>
          <a:sym typeface="Helvetica Neue Light" charset="0"/>
        </a:defRPr>
      </a:lvl6pPr>
      <a:lvl7pPr marL="914400" algn="r" rtl="0" fontAlgn="base">
        <a:spcBef>
          <a:spcPct val="0"/>
        </a:spcBef>
        <a:spcAft>
          <a:spcPct val="0"/>
        </a:spcAft>
        <a:defRPr sz="2000">
          <a:solidFill>
            <a:srgbClr val="FFFFFF"/>
          </a:solidFill>
          <a:latin typeface="+mn-lt"/>
          <a:ea typeface="+mn-ea"/>
          <a:cs typeface="+mn-cs"/>
          <a:sym typeface="Helvetica Neue Light" charset="0"/>
        </a:defRPr>
      </a:lvl7pPr>
      <a:lvl8pPr marL="1371600" algn="r" rtl="0" fontAlgn="base">
        <a:spcBef>
          <a:spcPct val="0"/>
        </a:spcBef>
        <a:spcAft>
          <a:spcPct val="0"/>
        </a:spcAft>
        <a:defRPr sz="2000">
          <a:solidFill>
            <a:srgbClr val="FFFFFF"/>
          </a:solidFill>
          <a:latin typeface="+mn-lt"/>
          <a:ea typeface="+mn-ea"/>
          <a:cs typeface="+mn-cs"/>
          <a:sym typeface="Helvetica Neue Light" charset="0"/>
        </a:defRPr>
      </a:lvl8pPr>
      <a:lvl9pPr marL="1828800" algn="r" rtl="0" fontAlgn="base">
        <a:spcBef>
          <a:spcPct val="0"/>
        </a:spcBef>
        <a:spcAft>
          <a:spcPct val="0"/>
        </a:spcAft>
        <a:defRPr sz="2000">
          <a:solidFill>
            <a:srgbClr val="FFFFFF"/>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9939"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9940" name="Freeform 3"/>
          <p:cNvSpPr>
            <a:spLocks/>
          </p:cNvSpPr>
          <p:nvPr/>
        </p:nvSpPr>
        <p:spPr bwMode="auto">
          <a:xfrm>
            <a:off x="1979613" y="6692900"/>
            <a:ext cx="1081087" cy="1079500"/>
          </a:xfrm>
          <a:custGeom>
            <a:avLst/>
            <a:gdLst>
              <a:gd name="T0" fmla="*/ 0 w 21600"/>
              <a:gd name="T1" fmla="*/ 228570 h 21352"/>
              <a:gd name="T2" fmla="*/ 228930 w 21600"/>
              <a:gd name="T3" fmla="*/ 0 h 21352"/>
              <a:gd name="T4" fmla="*/ 852157 w 21600"/>
              <a:gd name="T5" fmla="*/ 0 h 21352"/>
              <a:gd name="T6" fmla="*/ 1081087 w 21600"/>
              <a:gd name="T7" fmla="*/ 228570 h 21352"/>
              <a:gd name="T8" fmla="*/ 1081087 w 21600"/>
              <a:gd name="T9" fmla="*/ 850779 h 21352"/>
              <a:gd name="T10" fmla="*/ 852157 w 21600"/>
              <a:gd name="T11" fmla="*/ 1079348 h 21352"/>
              <a:gd name="T12" fmla="*/ 0 w 21600"/>
              <a:gd name="T13" fmla="*/ 1079348 h 21352"/>
              <a:gd name="T14" fmla="*/ 0 w 21600"/>
              <a:gd name="T15" fmla="*/ 228570 h 21352"/>
              <a:gd name="T16" fmla="*/ 0 w 21600"/>
              <a:gd name="T17" fmla="*/ 228570 h 21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352">
                <a:moveTo>
                  <a:pt x="0" y="4521"/>
                </a:moveTo>
                <a:cubicBezTo>
                  <a:pt x="0" y="2024"/>
                  <a:pt x="2048" y="0"/>
                  <a:pt x="4574" y="0"/>
                </a:cubicBezTo>
                <a:lnTo>
                  <a:pt x="17026" y="0"/>
                </a:lnTo>
                <a:cubicBezTo>
                  <a:pt x="19552" y="0"/>
                  <a:pt x="21600" y="2024"/>
                  <a:pt x="21600" y="4521"/>
                </a:cubicBezTo>
                <a:lnTo>
                  <a:pt x="21600" y="16828"/>
                </a:lnTo>
                <a:cubicBezTo>
                  <a:pt x="21600" y="19325"/>
                  <a:pt x="19552" y="21349"/>
                  <a:pt x="17026" y="21349"/>
                </a:cubicBezTo>
                <a:lnTo>
                  <a:pt x="0" y="21349"/>
                </a:lnTo>
                <a:cubicBezTo>
                  <a:pt x="0" y="21600"/>
                  <a:pt x="0" y="4521"/>
                  <a:pt x="0" y="4521"/>
                </a:cubicBezTo>
                <a:close/>
                <a:moveTo>
                  <a:pt x="0" y="4521"/>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4"/>
          <p:cNvSpPr>
            <a:spLocks noGrp="1" noChangeArrowheads="1"/>
          </p:cNvSpPr>
          <p:nvPr>
            <p:ph type="title"/>
          </p:nvPr>
        </p:nvSpPr>
        <p:spPr bwMode="auto">
          <a:xfrm>
            <a:off x="3683000" y="825500"/>
            <a:ext cx="8166100"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ransition xmlns:p14="http://schemas.microsoft.com/office/powerpoint/2010/main"/>
  <p:txStyles>
    <p:titleStyle>
      <a:lvl1pPr algn="l" rtl="0" eaLnBrk="0" fontAlgn="base" hangingPunct="0">
        <a:spcBef>
          <a:spcPct val="0"/>
        </a:spcBef>
        <a:spcAft>
          <a:spcPct val="0"/>
        </a:spcAft>
        <a:defRPr sz="64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6985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1pPr>
      <a:lvl2pPr marL="12700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2pPr>
      <a:lvl3pPr marL="18415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3pPr>
      <a:lvl4pPr marL="24130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4pPr>
      <a:lvl5pPr marL="29845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5pPr>
      <a:lvl6pPr marL="34417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6pPr>
      <a:lvl7pPr marL="38989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7pPr>
      <a:lvl8pPr marL="43561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8pPr>
      <a:lvl9pPr marL="48133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099"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3"/>
          <p:cNvSpPr>
            <a:spLocks noGrp="1" noChangeArrowheads="1"/>
          </p:cNvSpPr>
          <p:nvPr>
            <p:ph type="title"/>
          </p:nvPr>
        </p:nvSpPr>
        <p:spPr bwMode="auto">
          <a:xfrm>
            <a:off x="7213600" y="825500"/>
            <a:ext cx="4635500"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4100" name="Rectangle 4"/>
          <p:cNvSpPr>
            <a:spLocks noGrp="1" noChangeArrowheads="1"/>
          </p:cNvSpPr>
          <p:nvPr>
            <p:ph type="body" idx="1"/>
          </p:nvPr>
        </p:nvSpPr>
        <p:spPr bwMode="auto">
          <a:xfrm>
            <a:off x="7213600" y="2857500"/>
            <a:ext cx="46355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xmlns:p14="http://schemas.microsoft.com/office/powerpoint/2010/main"/>
  <p:txStyles>
    <p:titleStyle>
      <a:lvl1pPr algn="l" rtl="0" eaLnBrk="0" fontAlgn="base" hangingPunct="0">
        <a:spcBef>
          <a:spcPct val="0"/>
        </a:spcBef>
        <a:spcAft>
          <a:spcPct val="0"/>
        </a:spcAft>
        <a:defRPr sz="64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1800"/>
        </a:spcBef>
        <a:spcAft>
          <a:spcPct val="0"/>
        </a:spcAft>
        <a:defRPr sz="2400">
          <a:solidFill>
            <a:srgbClr val="535353"/>
          </a:solidFill>
          <a:latin typeface="+mn-lt"/>
          <a:ea typeface="+mn-ea"/>
          <a:cs typeface="+mn-cs"/>
          <a:sym typeface="Helvetica Neue Light" charset="0"/>
        </a:defRPr>
      </a:lvl1pPr>
      <a:lvl2pPr marL="742950" indent="-285750" algn="l" rtl="0" eaLnBrk="0" fontAlgn="base" hangingPunct="0">
        <a:spcBef>
          <a:spcPts val="1800"/>
        </a:spcBef>
        <a:spcAft>
          <a:spcPct val="0"/>
        </a:spcAft>
        <a:defRPr sz="2400">
          <a:solidFill>
            <a:srgbClr val="535353"/>
          </a:solidFill>
          <a:latin typeface="+mn-lt"/>
          <a:ea typeface="+mn-ea"/>
          <a:cs typeface="+mn-cs"/>
          <a:sym typeface="Helvetica Neue Light" charset="0"/>
        </a:defRPr>
      </a:lvl2pPr>
      <a:lvl3pPr marL="1143000" indent="-228600" algn="l" rtl="0" eaLnBrk="0" fontAlgn="base" hangingPunct="0">
        <a:spcBef>
          <a:spcPts val="1800"/>
        </a:spcBef>
        <a:spcAft>
          <a:spcPct val="0"/>
        </a:spcAft>
        <a:defRPr sz="2400">
          <a:solidFill>
            <a:srgbClr val="535353"/>
          </a:solidFill>
          <a:latin typeface="+mn-lt"/>
          <a:ea typeface="+mn-ea"/>
          <a:cs typeface="+mn-cs"/>
          <a:sym typeface="Helvetica Neue Light" charset="0"/>
        </a:defRPr>
      </a:lvl3pPr>
      <a:lvl4pPr marL="1600200" indent="-228600" algn="l" rtl="0" eaLnBrk="0" fontAlgn="base" hangingPunct="0">
        <a:spcBef>
          <a:spcPts val="1800"/>
        </a:spcBef>
        <a:spcAft>
          <a:spcPct val="0"/>
        </a:spcAft>
        <a:defRPr sz="2400">
          <a:solidFill>
            <a:srgbClr val="535353"/>
          </a:solidFill>
          <a:latin typeface="+mn-lt"/>
          <a:ea typeface="+mn-ea"/>
          <a:cs typeface="+mn-cs"/>
          <a:sym typeface="Helvetica Neue Light" charset="0"/>
        </a:defRPr>
      </a:lvl4pPr>
      <a:lvl5pPr marL="2057400" indent="-228600" algn="l" rtl="0" eaLnBrk="0" fontAlgn="base" hangingPunct="0">
        <a:spcBef>
          <a:spcPts val="1800"/>
        </a:spcBef>
        <a:spcAft>
          <a:spcPct val="0"/>
        </a:spcAft>
        <a:defRPr sz="2400">
          <a:solidFill>
            <a:srgbClr val="535353"/>
          </a:solidFill>
          <a:latin typeface="+mn-lt"/>
          <a:ea typeface="+mn-ea"/>
          <a:cs typeface="+mn-cs"/>
          <a:sym typeface="Helvetica Neue Light" charset="0"/>
        </a:defRPr>
      </a:lvl5pPr>
      <a:lvl6pPr marL="457200" algn="l" rtl="0" fontAlgn="base">
        <a:spcBef>
          <a:spcPts val="1800"/>
        </a:spcBef>
        <a:spcAft>
          <a:spcPct val="0"/>
        </a:spcAft>
        <a:defRPr sz="2400">
          <a:solidFill>
            <a:srgbClr val="535353"/>
          </a:solidFill>
          <a:latin typeface="+mn-lt"/>
          <a:ea typeface="+mn-ea"/>
          <a:cs typeface="+mn-cs"/>
          <a:sym typeface="Helvetica Neue Light" charset="0"/>
        </a:defRPr>
      </a:lvl6pPr>
      <a:lvl7pPr marL="914400" algn="l" rtl="0" fontAlgn="base">
        <a:spcBef>
          <a:spcPts val="1800"/>
        </a:spcBef>
        <a:spcAft>
          <a:spcPct val="0"/>
        </a:spcAft>
        <a:defRPr sz="2400">
          <a:solidFill>
            <a:srgbClr val="535353"/>
          </a:solidFill>
          <a:latin typeface="+mn-lt"/>
          <a:ea typeface="+mn-ea"/>
          <a:cs typeface="+mn-cs"/>
          <a:sym typeface="Helvetica Neue Light" charset="0"/>
        </a:defRPr>
      </a:lvl7pPr>
      <a:lvl8pPr marL="1371600" algn="l" rtl="0" fontAlgn="base">
        <a:spcBef>
          <a:spcPts val="1800"/>
        </a:spcBef>
        <a:spcAft>
          <a:spcPct val="0"/>
        </a:spcAft>
        <a:defRPr sz="2400">
          <a:solidFill>
            <a:srgbClr val="535353"/>
          </a:solidFill>
          <a:latin typeface="+mn-lt"/>
          <a:ea typeface="+mn-ea"/>
          <a:cs typeface="+mn-cs"/>
          <a:sym typeface="Helvetica Neue Light" charset="0"/>
        </a:defRPr>
      </a:lvl8pPr>
      <a:lvl9pPr marL="1828800" algn="l" rtl="0" fontAlgn="base">
        <a:spcBef>
          <a:spcPts val="1800"/>
        </a:spcBef>
        <a:spcAft>
          <a:spcPct val="0"/>
        </a:spcAft>
        <a:defRPr sz="24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0963"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0964" name="Freeform 3"/>
          <p:cNvSpPr>
            <a:spLocks/>
          </p:cNvSpPr>
          <p:nvPr/>
        </p:nvSpPr>
        <p:spPr bwMode="auto">
          <a:xfrm>
            <a:off x="1979613" y="6692900"/>
            <a:ext cx="1081087" cy="1079500"/>
          </a:xfrm>
          <a:custGeom>
            <a:avLst/>
            <a:gdLst>
              <a:gd name="T0" fmla="*/ 0 w 21600"/>
              <a:gd name="T1" fmla="*/ 228570 h 21352"/>
              <a:gd name="T2" fmla="*/ 228930 w 21600"/>
              <a:gd name="T3" fmla="*/ 0 h 21352"/>
              <a:gd name="T4" fmla="*/ 852157 w 21600"/>
              <a:gd name="T5" fmla="*/ 0 h 21352"/>
              <a:gd name="T6" fmla="*/ 1081087 w 21600"/>
              <a:gd name="T7" fmla="*/ 228570 h 21352"/>
              <a:gd name="T8" fmla="*/ 1081087 w 21600"/>
              <a:gd name="T9" fmla="*/ 850779 h 21352"/>
              <a:gd name="T10" fmla="*/ 852157 w 21600"/>
              <a:gd name="T11" fmla="*/ 1079348 h 21352"/>
              <a:gd name="T12" fmla="*/ 0 w 21600"/>
              <a:gd name="T13" fmla="*/ 1079348 h 21352"/>
              <a:gd name="T14" fmla="*/ 0 w 21600"/>
              <a:gd name="T15" fmla="*/ 228570 h 21352"/>
              <a:gd name="T16" fmla="*/ 0 w 21600"/>
              <a:gd name="T17" fmla="*/ 228570 h 21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352">
                <a:moveTo>
                  <a:pt x="0" y="4521"/>
                </a:moveTo>
                <a:cubicBezTo>
                  <a:pt x="0" y="2024"/>
                  <a:pt x="2048" y="0"/>
                  <a:pt x="4574" y="0"/>
                </a:cubicBezTo>
                <a:lnTo>
                  <a:pt x="17026" y="0"/>
                </a:lnTo>
                <a:cubicBezTo>
                  <a:pt x="19552" y="0"/>
                  <a:pt x="21600" y="2024"/>
                  <a:pt x="21600" y="4521"/>
                </a:cubicBezTo>
                <a:lnTo>
                  <a:pt x="21600" y="16828"/>
                </a:lnTo>
                <a:cubicBezTo>
                  <a:pt x="21600" y="19325"/>
                  <a:pt x="19552" y="21349"/>
                  <a:pt x="17026" y="21349"/>
                </a:cubicBezTo>
                <a:lnTo>
                  <a:pt x="0" y="21349"/>
                </a:lnTo>
                <a:cubicBezTo>
                  <a:pt x="0" y="21600"/>
                  <a:pt x="0" y="4521"/>
                  <a:pt x="0" y="4521"/>
                </a:cubicBezTo>
                <a:close/>
                <a:moveTo>
                  <a:pt x="0" y="4521"/>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4"/>
          <p:cNvSpPr>
            <a:spLocks noGrp="1" noChangeArrowheads="1"/>
          </p:cNvSpPr>
          <p:nvPr>
            <p:ph type="body" idx="1"/>
          </p:nvPr>
        </p:nvSpPr>
        <p:spPr bwMode="auto">
          <a:xfrm>
            <a:off x="3683000" y="825500"/>
            <a:ext cx="8166100" cy="673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ransition xmlns:p14="http://schemas.microsoft.com/office/powerpoint/2010/main"/>
  <p:txStyles>
    <p:titleStyle>
      <a:lvl1pPr algn="l" rtl="0" eaLnBrk="0" fontAlgn="base" hangingPunct="0">
        <a:spcBef>
          <a:spcPct val="0"/>
        </a:spcBef>
        <a:spcAft>
          <a:spcPct val="0"/>
        </a:spcAft>
        <a:defRPr sz="64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6477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1pPr>
      <a:lvl2pPr marL="12192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2pPr>
      <a:lvl3pPr marL="17907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3pPr>
      <a:lvl4pPr marL="23622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4pPr>
      <a:lvl5pPr marL="29337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5pPr>
      <a:lvl6pPr marL="33909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6pPr>
      <a:lvl7pPr marL="38481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7pPr>
      <a:lvl8pPr marL="43053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8pPr>
      <a:lvl9pPr marL="47625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1987"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1988" name="Freeform 3"/>
          <p:cNvSpPr>
            <a:spLocks/>
          </p:cNvSpPr>
          <p:nvPr/>
        </p:nvSpPr>
        <p:spPr bwMode="auto">
          <a:xfrm>
            <a:off x="1979613" y="6692900"/>
            <a:ext cx="1081087" cy="1079500"/>
          </a:xfrm>
          <a:custGeom>
            <a:avLst/>
            <a:gdLst>
              <a:gd name="T0" fmla="*/ 0 w 21600"/>
              <a:gd name="T1" fmla="*/ 228570 h 21352"/>
              <a:gd name="T2" fmla="*/ 228930 w 21600"/>
              <a:gd name="T3" fmla="*/ 0 h 21352"/>
              <a:gd name="T4" fmla="*/ 852157 w 21600"/>
              <a:gd name="T5" fmla="*/ 0 h 21352"/>
              <a:gd name="T6" fmla="*/ 1081087 w 21600"/>
              <a:gd name="T7" fmla="*/ 228570 h 21352"/>
              <a:gd name="T8" fmla="*/ 1081087 w 21600"/>
              <a:gd name="T9" fmla="*/ 850779 h 21352"/>
              <a:gd name="T10" fmla="*/ 852157 w 21600"/>
              <a:gd name="T11" fmla="*/ 1079348 h 21352"/>
              <a:gd name="T12" fmla="*/ 0 w 21600"/>
              <a:gd name="T13" fmla="*/ 1079348 h 21352"/>
              <a:gd name="T14" fmla="*/ 0 w 21600"/>
              <a:gd name="T15" fmla="*/ 228570 h 21352"/>
              <a:gd name="T16" fmla="*/ 0 w 21600"/>
              <a:gd name="T17" fmla="*/ 228570 h 21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352">
                <a:moveTo>
                  <a:pt x="0" y="4521"/>
                </a:moveTo>
                <a:cubicBezTo>
                  <a:pt x="0" y="2024"/>
                  <a:pt x="2048" y="0"/>
                  <a:pt x="4574" y="0"/>
                </a:cubicBezTo>
                <a:lnTo>
                  <a:pt x="17026" y="0"/>
                </a:lnTo>
                <a:cubicBezTo>
                  <a:pt x="19552" y="0"/>
                  <a:pt x="21600" y="2024"/>
                  <a:pt x="21600" y="4521"/>
                </a:cubicBezTo>
                <a:lnTo>
                  <a:pt x="21600" y="16828"/>
                </a:lnTo>
                <a:cubicBezTo>
                  <a:pt x="21600" y="19325"/>
                  <a:pt x="19552" y="21349"/>
                  <a:pt x="17026" y="21349"/>
                </a:cubicBezTo>
                <a:lnTo>
                  <a:pt x="0" y="21349"/>
                </a:lnTo>
                <a:cubicBezTo>
                  <a:pt x="0" y="21600"/>
                  <a:pt x="0" y="4521"/>
                  <a:pt x="0" y="4521"/>
                </a:cubicBezTo>
                <a:close/>
                <a:moveTo>
                  <a:pt x="0" y="4521"/>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4"/>
          <p:cNvSpPr>
            <a:spLocks noGrp="1" noChangeArrowheads="1"/>
          </p:cNvSpPr>
          <p:nvPr>
            <p:ph type="title"/>
          </p:nvPr>
        </p:nvSpPr>
        <p:spPr bwMode="auto">
          <a:xfrm>
            <a:off x="3683000" y="825500"/>
            <a:ext cx="8166100"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41989" name="Rectangle 5"/>
          <p:cNvSpPr>
            <a:spLocks noGrp="1" noChangeArrowheads="1"/>
          </p:cNvSpPr>
          <p:nvPr>
            <p:ph type="body" idx="1"/>
          </p:nvPr>
        </p:nvSpPr>
        <p:spPr bwMode="auto">
          <a:xfrm>
            <a:off x="3683000" y="2857500"/>
            <a:ext cx="8166100" cy="469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ransition xmlns:p14="http://schemas.microsoft.com/office/powerpoint/2010/main"/>
  <p:txStyles>
    <p:titleStyle>
      <a:lvl1pPr algn="l" rtl="0" eaLnBrk="0" fontAlgn="base" hangingPunct="0">
        <a:spcBef>
          <a:spcPct val="0"/>
        </a:spcBef>
        <a:spcAft>
          <a:spcPct val="0"/>
        </a:spcAft>
        <a:defRPr sz="64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6477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1pPr>
      <a:lvl2pPr marL="12192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2pPr>
      <a:lvl3pPr marL="17907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3pPr>
      <a:lvl4pPr marL="23622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4pPr>
      <a:lvl5pPr marL="29337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5pPr>
      <a:lvl6pPr marL="33909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6pPr>
      <a:lvl7pPr marL="38481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7pPr>
      <a:lvl8pPr marL="43053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8pPr>
      <a:lvl9pPr marL="47625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123"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124" name="Freeform 3"/>
          <p:cNvSpPr>
            <a:spLocks/>
          </p:cNvSpPr>
          <p:nvPr/>
        </p:nvSpPr>
        <p:spPr bwMode="auto">
          <a:xfrm>
            <a:off x="1979613" y="6692900"/>
            <a:ext cx="1081087" cy="1079500"/>
          </a:xfrm>
          <a:custGeom>
            <a:avLst/>
            <a:gdLst>
              <a:gd name="T0" fmla="*/ 0 w 21600"/>
              <a:gd name="T1" fmla="*/ 228570 h 21352"/>
              <a:gd name="T2" fmla="*/ 228930 w 21600"/>
              <a:gd name="T3" fmla="*/ 0 h 21352"/>
              <a:gd name="T4" fmla="*/ 852157 w 21600"/>
              <a:gd name="T5" fmla="*/ 0 h 21352"/>
              <a:gd name="T6" fmla="*/ 1081087 w 21600"/>
              <a:gd name="T7" fmla="*/ 228570 h 21352"/>
              <a:gd name="T8" fmla="*/ 1081087 w 21600"/>
              <a:gd name="T9" fmla="*/ 850779 h 21352"/>
              <a:gd name="T10" fmla="*/ 852157 w 21600"/>
              <a:gd name="T11" fmla="*/ 1079348 h 21352"/>
              <a:gd name="T12" fmla="*/ 0 w 21600"/>
              <a:gd name="T13" fmla="*/ 1079348 h 21352"/>
              <a:gd name="T14" fmla="*/ 0 w 21600"/>
              <a:gd name="T15" fmla="*/ 228570 h 21352"/>
              <a:gd name="T16" fmla="*/ 0 w 21600"/>
              <a:gd name="T17" fmla="*/ 228570 h 21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352">
                <a:moveTo>
                  <a:pt x="0" y="4521"/>
                </a:moveTo>
                <a:cubicBezTo>
                  <a:pt x="0" y="2024"/>
                  <a:pt x="2048" y="0"/>
                  <a:pt x="4574" y="0"/>
                </a:cubicBezTo>
                <a:lnTo>
                  <a:pt x="17026" y="0"/>
                </a:lnTo>
                <a:cubicBezTo>
                  <a:pt x="19552" y="0"/>
                  <a:pt x="21600" y="2024"/>
                  <a:pt x="21600" y="4521"/>
                </a:cubicBezTo>
                <a:lnTo>
                  <a:pt x="21600" y="16828"/>
                </a:lnTo>
                <a:cubicBezTo>
                  <a:pt x="21600" y="19325"/>
                  <a:pt x="19552" y="21349"/>
                  <a:pt x="17026" y="21349"/>
                </a:cubicBezTo>
                <a:lnTo>
                  <a:pt x="0" y="21349"/>
                </a:lnTo>
                <a:cubicBezTo>
                  <a:pt x="0" y="21600"/>
                  <a:pt x="0" y="4521"/>
                  <a:pt x="0" y="4521"/>
                </a:cubicBezTo>
                <a:close/>
                <a:moveTo>
                  <a:pt x="0" y="4521"/>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4"/>
          <p:cNvSpPr>
            <a:spLocks noGrp="1" noChangeArrowheads="1"/>
          </p:cNvSpPr>
          <p:nvPr>
            <p:ph type="title"/>
          </p:nvPr>
        </p:nvSpPr>
        <p:spPr bwMode="auto">
          <a:xfrm>
            <a:off x="3683000" y="825500"/>
            <a:ext cx="81661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xmlns:p14="http://schemas.microsoft.com/office/powerpoint/2010/main"/>
  <p:txStyles>
    <p:titleStyle>
      <a:lvl1pPr algn="l" rtl="0" eaLnBrk="0" fontAlgn="base" hangingPunct="0">
        <a:spcBef>
          <a:spcPct val="0"/>
        </a:spcBef>
        <a:spcAft>
          <a:spcPct val="0"/>
        </a:spcAft>
        <a:defRPr sz="30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30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0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0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0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30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30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30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30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6985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1pPr>
      <a:lvl2pPr marL="12700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2pPr>
      <a:lvl3pPr marL="18415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3pPr>
      <a:lvl4pPr marL="24130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4pPr>
      <a:lvl5pPr marL="29845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5pPr>
      <a:lvl6pPr marL="34417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6pPr>
      <a:lvl7pPr marL="38989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7pPr>
      <a:lvl8pPr marL="43561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8pPr>
      <a:lvl9pPr marL="48133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6147"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3"/>
          <p:cNvSpPr>
            <a:spLocks noGrp="1" noChangeArrowheads="1"/>
          </p:cNvSpPr>
          <p:nvPr>
            <p:ph type="title"/>
          </p:nvPr>
        </p:nvSpPr>
        <p:spPr bwMode="auto">
          <a:xfrm>
            <a:off x="2286000" y="8026400"/>
            <a:ext cx="9550400" cy="111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xmlns:p14="http://schemas.microsoft.com/office/powerpoint/2010/main"/>
  <p:txStyles>
    <p:titleStyle>
      <a:lvl1pPr algn="l" rtl="0" eaLnBrk="0" fontAlgn="base" hangingPunct="0">
        <a:spcBef>
          <a:spcPct val="0"/>
        </a:spcBef>
        <a:spcAft>
          <a:spcPct val="0"/>
        </a:spcAft>
        <a:defRPr sz="64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ct val="0"/>
        </a:spcBef>
        <a:spcAft>
          <a:spcPct val="0"/>
        </a:spcAft>
        <a:defRPr sz="2400">
          <a:solidFill>
            <a:srgbClr val="535353"/>
          </a:solidFill>
          <a:latin typeface="+mn-lt"/>
          <a:ea typeface="+mn-ea"/>
          <a:cs typeface="+mn-cs"/>
          <a:sym typeface="Helvetica Neue Light" charset="0"/>
        </a:defRPr>
      </a:lvl1pPr>
      <a:lvl2pPr marL="742950" indent="-285750" algn="l" rtl="0" eaLnBrk="0" fontAlgn="base" hangingPunct="0">
        <a:spcBef>
          <a:spcPct val="0"/>
        </a:spcBef>
        <a:spcAft>
          <a:spcPct val="0"/>
        </a:spcAft>
        <a:defRPr sz="2400">
          <a:solidFill>
            <a:srgbClr val="535353"/>
          </a:solidFill>
          <a:latin typeface="+mn-lt"/>
          <a:ea typeface="+mn-ea"/>
          <a:cs typeface="+mn-cs"/>
          <a:sym typeface="Helvetica Neue Light" charset="0"/>
        </a:defRPr>
      </a:lvl2pPr>
      <a:lvl3pPr marL="1143000" indent="-228600" algn="l" rtl="0" eaLnBrk="0" fontAlgn="base" hangingPunct="0">
        <a:spcBef>
          <a:spcPct val="0"/>
        </a:spcBef>
        <a:spcAft>
          <a:spcPct val="0"/>
        </a:spcAft>
        <a:defRPr sz="2400">
          <a:solidFill>
            <a:srgbClr val="535353"/>
          </a:solidFill>
          <a:latin typeface="+mn-lt"/>
          <a:ea typeface="+mn-ea"/>
          <a:cs typeface="+mn-cs"/>
          <a:sym typeface="Helvetica Neue Light" charset="0"/>
        </a:defRPr>
      </a:lvl3pPr>
      <a:lvl4pPr marL="1600200" indent="-228600" algn="l" rtl="0" eaLnBrk="0" fontAlgn="base" hangingPunct="0">
        <a:spcBef>
          <a:spcPct val="0"/>
        </a:spcBef>
        <a:spcAft>
          <a:spcPct val="0"/>
        </a:spcAft>
        <a:defRPr sz="2400">
          <a:solidFill>
            <a:srgbClr val="535353"/>
          </a:solidFill>
          <a:latin typeface="+mn-lt"/>
          <a:ea typeface="+mn-ea"/>
          <a:cs typeface="+mn-cs"/>
          <a:sym typeface="Helvetica Neue Light" charset="0"/>
        </a:defRPr>
      </a:lvl4pPr>
      <a:lvl5pPr marL="2057400" indent="-228600" algn="l" rtl="0" eaLnBrk="0" fontAlgn="base" hangingPunct="0">
        <a:spcBef>
          <a:spcPct val="0"/>
        </a:spcBef>
        <a:spcAft>
          <a:spcPct val="0"/>
        </a:spcAft>
        <a:defRPr sz="2400">
          <a:solidFill>
            <a:srgbClr val="535353"/>
          </a:solidFill>
          <a:latin typeface="+mn-lt"/>
          <a:ea typeface="+mn-ea"/>
          <a:cs typeface="+mn-cs"/>
          <a:sym typeface="Helvetica Neue Light" charset="0"/>
        </a:defRPr>
      </a:lvl5pPr>
      <a:lvl6pPr marL="457200" algn="l" rtl="0" fontAlgn="base">
        <a:spcBef>
          <a:spcPct val="0"/>
        </a:spcBef>
        <a:spcAft>
          <a:spcPct val="0"/>
        </a:spcAft>
        <a:defRPr sz="2400">
          <a:solidFill>
            <a:srgbClr val="535353"/>
          </a:solidFill>
          <a:latin typeface="+mn-lt"/>
          <a:ea typeface="+mn-ea"/>
          <a:cs typeface="+mn-cs"/>
          <a:sym typeface="Helvetica Neue Light" charset="0"/>
        </a:defRPr>
      </a:lvl6pPr>
      <a:lvl7pPr marL="914400" algn="l" rtl="0" fontAlgn="base">
        <a:spcBef>
          <a:spcPct val="0"/>
        </a:spcBef>
        <a:spcAft>
          <a:spcPct val="0"/>
        </a:spcAft>
        <a:defRPr sz="2400">
          <a:solidFill>
            <a:srgbClr val="535353"/>
          </a:solidFill>
          <a:latin typeface="+mn-lt"/>
          <a:ea typeface="+mn-ea"/>
          <a:cs typeface="+mn-cs"/>
          <a:sym typeface="Helvetica Neue Light" charset="0"/>
        </a:defRPr>
      </a:lvl7pPr>
      <a:lvl8pPr marL="1371600" algn="l" rtl="0" fontAlgn="base">
        <a:spcBef>
          <a:spcPct val="0"/>
        </a:spcBef>
        <a:spcAft>
          <a:spcPct val="0"/>
        </a:spcAft>
        <a:defRPr sz="2400">
          <a:solidFill>
            <a:srgbClr val="535353"/>
          </a:solidFill>
          <a:latin typeface="+mn-lt"/>
          <a:ea typeface="+mn-ea"/>
          <a:cs typeface="+mn-cs"/>
          <a:sym typeface="Helvetica Neue Light" charset="0"/>
        </a:defRPr>
      </a:lvl8pPr>
      <a:lvl9pPr marL="1828800" algn="l" rtl="0" fontAlgn="base">
        <a:spcBef>
          <a:spcPct val="0"/>
        </a:spcBef>
        <a:spcAft>
          <a:spcPct val="0"/>
        </a:spcAft>
        <a:defRPr sz="24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7171"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3"/>
          <p:cNvSpPr>
            <a:spLocks noGrp="1" noChangeArrowheads="1"/>
          </p:cNvSpPr>
          <p:nvPr>
            <p:ph type="title"/>
          </p:nvPr>
        </p:nvSpPr>
        <p:spPr bwMode="auto">
          <a:xfrm>
            <a:off x="7264400" y="825500"/>
            <a:ext cx="4584700"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7172" name="Rectangle 4"/>
          <p:cNvSpPr>
            <a:spLocks noGrp="1" noChangeArrowheads="1"/>
          </p:cNvSpPr>
          <p:nvPr>
            <p:ph type="body" idx="1"/>
          </p:nvPr>
        </p:nvSpPr>
        <p:spPr bwMode="auto">
          <a:xfrm>
            <a:off x="7264400" y="2857500"/>
            <a:ext cx="4584700" cy="469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xmlns:p14="http://schemas.microsoft.com/office/powerpoint/2010/main"/>
  <p:txStyles>
    <p:titleStyle>
      <a:lvl1pPr algn="l" rtl="0" eaLnBrk="0" fontAlgn="base" hangingPunct="0">
        <a:spcBef>
          <a:spcPct val="0"/>
        </a:spcBef>
        <a:spcAft>
          <a:spcPct val="0"/>
        </a:spcAft>
        <a:defRPr sz="64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6477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1pPr>
      <a:lvl2pPr marL="12192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2pPr>
      <a:lvl3pPr marL="17907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3pPr>
      <a:lvl4pPr marL="23622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4pPr>
      <a:lvl5pPr marL="29337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5pPr>
      <a:lvl6pPr marL="33909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6pPr>
      <a:lvl7pPr marL="38481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7pPr>
      <a:lvl8pPr marL="43053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8pPr>
      <a:lvl9pPr marL="47625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219"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3"/>
          <p:cNvSpPr>
            <a:spLocks noGrp="1" noChangeArrowheads="1"/>
          </p:cNvSpPr>
          <p:nvPr>
            <p:ph type="title"/>
          </p:nvPr>
        </p:nvSpPr>
        <p:spPr bwMode="auto">
          <a:xfrm>
            <a:off x="6413500" y="825500"/>
            <a:ext cx="2184400" cy="359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9220" name="Rectangle 4"/>
          <p:cNvSpPr>
            <a:spLocks noGrp="1" noChangeArrowheads="1"/>
          </p:cNvSpPr>
          <p:nvPr>
            <p:ph type="body" idx="1"/>
          </p:nvPr>
        </p:nvSpPr>
        <p:spPr bwMode="auto">
          <a:xfrm>
            <a:off x="6413500" y="4521200"/>
            <a:ext cx="2184400" cy="287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xmlns:p14="http://schemas.microsoft.com/office/powerpoint/2010/main"/>
  <p:txStyles>
    <p:titleStyle>
      <a:lvl1pPr algn="r" rtl="0" eaLnBrk="0" fontAlgn="base" hangingPunct="0">
        <a:spcBef>
          <a:spcPct val="0"/>
        </a:spcBef>
        <a:spcAft>
          <a:spcPct val="0"/>
        </a:spcAft>
        <a:defRPr sz="3600">
          <a:solidFill>
            <a:srgbClr val="FFFFFF"/>
          </a:solidFill>
          <a:latin typeface="+mj-lt"/>
          <a:ea typeface="+mj-ea"/>
          <a:cs typeface="+mj-cs"/>
          <a:sym typeface="Helvetica Neue Light" charset="0"/>
        </a:defRPr>
      </a:lvl1pPr>
      <a:lvl2pPr algn="r" rtl="0" eaLnBrk="0" fontAlgn="base" hangingPunct="0">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2pPr>
      <a:lvl3pPr algn="r" rtl="0" eaLnBrk="0" fontAlgn="base" hangingPunct="0">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3pPr>
      <a:lvl4pPr algn="r" rtl="0" eaLnBrk="0" fontAlgn="base" hangingPunct="0">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4pPr>
      <a:lvl5pPr algn="r" rtl="0" eaLnBrk="0" fontAlgn="base" hangingPunct="0">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5pPr>
      <a:lvl6pPr marL="457200" algn="r" rtl="0" fontAlgn="base">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6pPr>
      <a:lvl7pPr marL="914400" algn="r" rtl="0" fontAlgn="base">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7pPr>
      <a:lvl8pPr marL="1371600" algn="r" rtl="0" fontAlgn="base">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8pPr>
      <a:lvl9pPr marL="1828800" algn="r" rtl="0" fontAlgn="base">
        <a:spcBef>
          <a:spcPct val="0"/>
        </a:spcBef>
        <a:spcAft>
          <a:spcPct val="0"/>
        </a:spcAft>
        <a:defRPr sz="36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r" rtl="0" eaLnBrk="0" fontAlgn="base" hangingPunct="0">
        <a:spcBef>
          <a:spcPct val="0"/>
        </a:spcBef>
        <a:spcAft>
          <a:spcPct val="0"/>
        </a:spcAft>
        <a:defRPr sz="2000">
          <a:solidFill>
            <a:srgbClr val="FFFFFF"/>
          </a:solidFill>
          <a:latin typeface="+mn-lt"/>
          <a:ea typeface="+mn-ea"/>
          <a:cs typeface="+mn-cs"/>
          <a:sym typeface="Helvetica Neue Light" charset="0"/>
        </a:defRPr>
      </a:lvl1pPr>
      <a:lvl2pPr marL="742950" indent="-285750" algn="r" rtl="0" eaLnBrk="0" fontAlgn="base" hangingPunct="0">
        <a:spcBef>
          <a:spcPct val="0"/>
        </a:spcBef>
        <a:spcAft>
          <a:spcPct val="0"/>
        </a:spcAft>
        <a:defRPr sz="2000">
          <a:solidFill>
            <a:srgbClr val="FFFFFF"/>
          </a:solidFill>
          <a:latin typeface="+mn-lt"/>
          <a:ea typeface="+mn-ea"/>
          <a:cs typeface="+mn-cs"/>
          <a:sym typeface="Helvetica Neue Light" charset="0"/>
        </a:defRPr>
      </a:lvl2pPr>
      <a:lvl3pPr marL="1143000" indent="-228600" algn="r" rtl="0" eaLnBrk="0" fontAlgn="base" hangingPunct="0">
        <a:spcBef>
          <a:spcPct val="0"/>
        </a:spcBef>
        <a:spcAft>
          <a:spcPct val="0"/>
        </a:spcAft>
        <a:defRPr sz="2000">
          <a:solidFill>
            <a:srgbClr val="FFFFFF"/>
          </a:solidFill>
          <a:latin typeface="+mn-lt"/>
          <a:ea typeface="+mn-ea"/>
          <a:cs typeface="+mn-cs"/>
          <a:sym typeface="Helvetica Neue Light" charset="0"/>
        </a:defRPr>
      </a:lvl3pPr>
      <a:lvl4pPr marL="1600200" indent="-228600" algn="r" rtl="0" eaLnBrk="0" fontAlgn="base" hangingPunct="0">
        <a:spcBef>
          <a:spcPct val="0"/>
        </a:spcBef>
        <a:spcAft>
          <a:spcPct val="0"/>
        </a:spcAft>
        <a:defRPr sz="2000">
          <a:solidFill>
            <a:srgbClr val="FFFFFF"/>
          </a:solidFill>
          <a:latin typeface="+mn-lt"/>
          <a:ea typeface="+mn-ea"/>
          <a:cs typeface="+mn-cs"/>
          <a:sym typeface="Helvetica Neue Light" charset="0"/>
        </a:defRPr>
      </a:lvl4pPr>
      <a:lvl5pPr marL="2057400" indent="-228600" algn="r" rtl="0" eaLnBrk="0" fontAlgn="base" hangingPunct="0">
        <a:spcBef>
          <a:spcPct val="0"/>
        </a:spcBef>
        <a:spcAft>
          <a:spcPct val="0"/>
        </a:spcAft>
        <a:defRPr sz="2000">
          <a:solidFill>
            <a:srgbClr val="FFFFFF"/>
          </a:solidFill>
          <a:latin typeface="+mn-lt"/>
          <a:ea typeface="+mn-ea"/>
          <a:cs typeface="+mn-cs"/>
          <a:sym typeface="Helvetica Neue Light" charset="0"/>
        </a:defRPr>
      </a:lvl5pPr>
      <a:lvl6pPr marL="457200" algn="r" rtl="0" fontAlgn="base">
        <a:spcBef>
          <a:spcPct val="0"/>
        </a:spcBef>
        <a:spcAft>
          <a:spcPct val="0"/>
        </a:spcAft>
        <a:defRPr sz="2000">
          <a:solidFill>
            <a:srgbClr val="FFFFFF"/>
          </a:solidFill>
          <a:latin typeface="+mn-lt"/>
          <a:ea typeface="+mn-ea"/>
          <a:cs typeface="+mn-cs"/>
          <a:sym typeface="Helvetica Neue Light" charset="0"/>
        </a:defRPr>
      </a:lvl6pPr>
      <a:lvl7pPr marL="914400" algn="r" rtl="0" fontAlgn="base">
        <a:spcBef>
          <a:spcPct val="0"/>
        </a:spcBef>
        <a:spcAft>
          <a:spcPct val="0"/>
        </a:spcAft>
        <a:defRPr sz="2000">
          <a:solidFill>
            <a:srgbClr val="FFFFFF"/>
          </a:solidFill>
          <a:latin typeface="+mn-lt"/>
          <a:ea typeface="+mn-ea"/>
          <a:cs typeface="+mn-cs"/>
          <a:sym typeface="Helvetica Neue Light" charset="0"/>
        </a:defRPr>
      </a:lvl7pPr>
      <a:lvl8pPr marL="1371600" algn="r" rtl="0" fontAlgn="base">
        <a:spcBef>
          <a:spcPct val="0"/>
        </a:spcBef>
        <a:spcAft>
          <a:spcPct val="0"/>
        </a:spcAft>
        <a:defRPr sz="2000">
          <a:solidFill>
            <a:srgbClr val="FFFFFF"/>
          </a:solidFill>
          <a:latin typeface="+mn-lt"/>
          <a:ea typeface="+mn-ea"/>
          <a:cs typeface="+mn-cs"/>
          <a:sym typeface="Helvetica Neue Light" charset="0"/>
        </a:defRPr>
      </a:lvl8pPr>
      <a:lvl9pPr marL="1828800" algn="r" rtl="0" fontAlgn="base">
        <a:spcBef>
          <a:spcPct val="0"/>
        </a:spcBef>
        <a:spcAft>
          <a:spcPct val="0"/>
        </a:spcAft>
        <a:defRPr sz="2000">
          <a:solidFill>
            <a:srgbClr val="FFFFFF"/>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2291"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3"/>
          <p:cNvSpPr>
            <a:spLocks noGrp="1" noChangeArrowheads="1"/>
          </p:cNvSpPr>
          <p:nvPr>
            <p:ph type="title"/>
          </p:nvPr>
        </p:nvSpPr>
        <p:spPr bwMode="auto">
          <a:xfrm>
            <a:off x="8915400" y="825500"/>
            <a:ext cx="2933700"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12292" name="Rectangle 4"/>
          <p:cNvSpPr>
            <a:spLocks noGrp="1" noChangeArrowheads="1"/>
          </p:cNvSpPr>
          <p:nvPr>
            <p:ph type="body" idx="1"/>
          </p:nvPr>
        </p:nvSpPr>
        <p:spPr bwMode="auto">
          <a:xfrm>
            <a:off x="8915400" y="2857500"/>
            <a:ext cx="29337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xmlns:p14="http://schemas.microsoft.com/office/powerpoint/2010/main"/>
  <p:txStyles>
    <p:titleStyle>
      <a:lvl1pPr algn="l" rtl="0" eaLnBrk="0" fontAlgn="base" hangingPunct="0">
        <a:spcBef>
          <a:spcPct val="0"/>
        </a:spcBef>
        <a:spcAft>
          <a:spcPct val="0"/>
        </a:spcAft>
        <a:defRPr sz="48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48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1800"/>
        </a:spcBef>
        <a:spcAft>
          <a:spcPct val="0"/>
        </a:spcAft>
        <a:defRPr sz="2200">
          <a:solidFill>
            <a:srgbClr val="535353"/>
          </a:solidFill>
          <a:latin typeface="+mn-lt"/>
          <a:ea typeface="+mn-ea"/>
          <a:cs typeface="+mn-cs"/>
          <a:sym typeface="Helvetica Neue Light" charset="0"/>
        </a:defRPr>
      </a:lvl1pPr>
      <a:lvl2pPr marL="742950" indent="-285750" algn="l" rtl="0" eaLnBrk="0" fontAlgn="base" hangingPunct="0">
        <a:spcBef>
          <a:spcPts val="1800"/>
        </a:spcBef>
        <a:spcAft>
          <a:spcPct val="0"/>
        </a:spcAft>
        <a:defRPr sz="2200">
          <a:solidFill>
            <a:srgbClr val="535353"/>
          </a:solidFill>
          <a:latin typeface="+mn-lt"/>
          <a:ea typeface="+mn-ea"/>
          <a:cs typeface="+mn-cs"/>
          <a:sym typeface="Helvetica Neue Light" charset="0"/>
        </a:defRPr>
      </a:lvl2pPr>
      <a:lvl3pPr marL="11430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3pPr>
      <a:lvl4pPr marL="16002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4pPr>
      <a:lvl5pPr marL="2057400" indent="-228600" algn="l" rtl="0" eaLnBrk="0" fontAlgn="base" hangingPunct="0">
        <a:spcBef>
          <a:spcPts val="1800"/>
        </a:spcBef>
        <a:spcAft>
          <a:spcPct val="0"/>
        </a:spcAft>
        <a:defRPr sz="2200">
          <a:solidFill>
            <a:srgbClr val="535353"/>
          </a:solidFill>
          <a:latin typeface="+mn-lt"/>
          <a:ea typeface="+mn-ea"/>
          <a:cs typeface="+mn-cs"/>
          <a:sym typeface="Helvetica Neue Light" charset="0"/>
        </a:defRPr>
      </a:lvl5pPr>
      <a:lvl6pPr marL="457200" algn="l" rtl="0" fontAlgn="base">
        <a:spcBef>
          <a:spcPts val="1800"/>
        </a:spcBef>
        <a:spcAft>
          <a:spcPct val="0"/>
        </a:spcAft>
        <a:defRPr sz="2200">
          <a:solidFill>
            <a:srgbClr val="535353"/>
          </a:solidFill>
          <a:latin typeface="+mn-lt"/>
          <a:ea typeface="+mn-ea"/>
          <a:cs typeface="+mn-cs"/>
          <a:sym typeface="Helvetica Neue Light" charset="0"/>
        </a:defRPr>
      </a:lvl6pPr>
      <a:lvl7pPr marL="914400" algn="l" rtl="0" fontAlgn="base">
        <a:spcBef>
          <a:spcPts val="1800"/>
        </a:spcBef>
        <a:spcAft>
          <a:spcPct val="0"/>
        </a:spcAft>
        <a:defRPr sz="2200">
          <a:solidFill>
            <a:srgbClr val="535353"/>
          </a:solidFill>
          <a:latin typeface="+mn-lt"/>
          <a:ea typeface="+mn-ea"/>
          <a:cs typeface="+mn-cs"/>
          <a:sym typeface="Helvetica Neue Light" charset="0"/>
        </a:defRPr>
      </a:lvl7pPr>
      <a:lvl8pPr marL="1371600" algn="l" rtl="0" fontAlgn="base">
        <a:spcBef>
          <a:spcPts val="1800"/>
        </a:spcBef>
        <a:spcAft>
          <a:spcPct val="0"/>
        </a:spcAft>
        <a:defRPr sz="2200">
          <a:solidFill>
            <a:srgbClr val="535353"/>
          </a:solidFill>
          <a:latin typeface="+mn-lt"/>
          <a:ea typeface="+mn-ea"/>
          <a:cs typeface="+mn-cs"/>
          <a:sym typeface="Helvetica Neue Light" charset="0"/>
        </a:defRPr>
      </a:lvl8pPr>
      <a:lvl9pPr marL="1828800" algn="l" rtl="0" fontAlgn="base">
        <a:spcBef>
          <a:spcPts val="1800"/>
        </a:spcBef>
        <a:spcAft>
          <a:spcPct val="0"/>
        </a:spcAft>
        <a:defRPr sz="22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Freeform 1"/>
          <p:cNvSpPr>
            <a:spLocks/>
          </p:cNvSpPr>
          <p:nvPr/>
        </p:nvSpPr>
        <p:spPr bwMode="auto">
          <a:xfrm>
            <a:off x="1143000" y="7010400"/>
            <a:ext cx="762000" cy="762000"/>
          </a:xfrm>
          <a:custGeom>
            <a:avLst/>
            <a:gdLst>
              <a:gd name="T0" fmla="*/ 0 w 21600"/>
              <a:gd name="T1" fmla="*/ 586140 h 21600"/>
              <a:gd name="T2" fmla="*/ 0 w 21600"/>
              <a:gd name="T3" fmla="*/ 175860 h 21600"/>
              <a:gd name="T4" fmla="*/ 175860 w 21600"/>
              <a:gd name="T5" fmla="*/ 0 h 21600"/>
              <a:gd name="T6" fmla="*/ 586140 w 21600"/>
              <a:gd name="T7" fmla="*/ 0 h 21600"/>
              <a:gd name="T8" fmla="*/ 762000 w 21600"/>
              <a:gd name="T9" fmla="*/ 175860 h 21600"/>
              <a:gd name="T10" fmla="*/ 762000 w 21600"/>
              <a:gd name="T11" fmla="*/ 586140 h 21600"/>
              <a:gd name="T12" fmla="*/ 762000 w 21600"/>
              <a:gd name="T13" fmla="*/ 762000 h 21600"/>
              <a:gd name="T14" fmla="*/ 175860 w 21600"/>
              <a:gd name="T15" fmla="*/ 762000 h 21600"/>
              <a:gd name="T16" fmla="*/ 0 w 21600"/>
              <a:gd name="T17" fmla="*/ 586140 h 21600"/>
              <a:gd name="T18" fmla="*/ 0 w 21600"/>
              <a:gd name="T19" fmla="*/ 586140 h 21600"/>
              <a:gd name="T20" fmla="*/ 0 w 21600"/>
              <a:gd name="T21" fmla="*/ 58614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6615"/>
                </a:moveTo>
                <a:lnTo>
                  <a:pt x="0" y="4985"/>
                </a:lnTo>
                <a:cubicBezTo>
                  <a:pt x="0" y="2232"/>
                  <a:pt x="2232" y="0"/>
                  <a:pt x="4985" y="0"/>
                </a:cubicBezTo>
                <a:lnTo>
                  <a:pt x="16615" y="0"/>
                </a:lnTo>
                <a:cubicBezTo>
                  <a:pt x="19368" y="0"/>
                  <a:pt x="21600" y="2232"/>
                  <a:pt x="21600" y="4985"/>
                </a:cubicBezTo>
                <a:lnTo>
                  <a:pt x="21600" y="16615"/>
                </a:lnTo>
                <a:cubicBezTo>
                  <a:pt x="21600" y="19368"/>
                  <a:pt x="21434" y="21600"/>
                  <a:pt x="21600" y="21600"/>
                </a:cubicBezTo>
                <a:lnTo>
                  <a:pt x="4985" y="21600"/>
                </a:lnTo>
                <a:cubicBezTo>
                  <a:pt x="2232" y="21600"/>
                  <a:pt x="0" y="19368"/>
                  <a:pt x="0" y="16615"/>
                </a:cubicBezTo>
                <a:close/>
                <a:moveTo>
                  <a:pt x="0" y="16615"/>
                </a:moveTo>
              </a:path>
            </a:pathLst>
          </a:custGeom>
          <a:solidFill>
            <a:srgbClr val="DB682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5363" name="Freeform 2"/>
          <p:cNvSpPr>
            <a:spLocks/>
          </p:cNvSpPr>
          <p:nvPr/>
        </p:nvSpPr>
        <p:spPr bwMode="auto">
          <a:xfrm>
            <a:off x="444500" y="7848600"/>
            <a:ext cx="1460500" cy="1457325"/>
          </a:xfrm>
          <a:custGeom>
            <a:avLst/>
            <a:gdLst>
              <a:gd name="T0" fmla="*/ 0 w 21554"/>
              <a:gd name="T1" fmla="*/ 1084493 h 21600"/>
              <a:gd name="T2" fmla="*/ 0 w 21554"/>
              <a:gd name="T3" fmla="*/ 372832 h 21600"/>
              <a:gd name="T4" fmla="*/ 372951 w 21554"/>
              <a:gd name="T5" fmla="*/ 0 h 21600"/>
              <a:gd name="T6" fmla="*/ 1457993 w 21554"/>
              <a:gd name="T7" fmla="*/ 0 h 21600"/>
              <a:gd name="T8" fmla="*/ 1457993 w 21554"/>
              <a:gd name="T9" fmla="*/ 372832 h 21600"/>
              <a:gd name="T10" fmla="*/ 1457993 w 21554"/>
              <a:gd name="T11" fmla="*/ 1084493 h 21600"/>
              <a:gd name="T12" fmla="*/ 1084974 w 21554"/>
              <a:gd name="T13" fmla="*/ 1457325 h 21600"/>
              <a:gd name="T14" fmla="*/ 372951 w 21554"/>
              <a:gd name="T15" fmla="*/ 1457325 h 21600"/>
              <a:gd name="T16" fmla="*/ 0 w 21554"/>
              <a:gd name="T17" fmla="*/ 1084493 h 21600"/>
              <a:gd name="T18" fmla="*/ 0 w 21554"/>
              <a:gd name="T19" fmla="*/ 1084493 h 21600"/>
              <a:gd name="T20" fmla="*/ 0 w 21554"/>
              <a:gd name="T21" fmla="*/ 108449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4" h="21600">
                <a:moveTo>
                  <a:pt x="0" y="16074"/>
                </a:moveTo>
                <a:lnTo>
                  <a:pt x="0" y="5526"/>
                </a:lnTo>
                <a:cubicBezTo>
                  <a:pt x="0" y="2474"/>
                  <a:pt x="2464" y="0"/>
                  <a:pt x="5504" y="0"/>
                </a:cubicBezTo>
                <a:lnTo>
                  <a:pt x="21517" y="0"/>
                </a:lnTo>
                <a:cubicBezTo>
                  <a:pt x="21600" y="0"/>
                  <a:pt x="21517" y="2474"/>
                  <a:pt x="21517" y="5526"/>
                </a:cubicBezTo>
                <a:lnTo>
                  <a:pt x="21517" y="16074"/>
                </a:lnTo>
                <a:cubicBezTo>
                  <a:pt x="21517" y="19126"/>
                  <a:pt x="19052" y="21600"/>
                  <a:pt x="16012" y="21600"/>
                </a:cubicBezTo>
                <a:lnTo>
                  <a:pt x="5504" y="21600"/>
                </a:lnTo>
                <a:cubicBezTo>
                  <a:pt x="2464" y="21600"/>
                  <a:pt x="0" y="19126"/>
                  <a:pt x="0" y="16074"/>
                </a:cubicBezTo>
                <a:close/>
                <a:moveTo>
                  <a:pt x="0" y="16074"/>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5364" name="Freeform 3"/>
          <p:cNvSpPr>
            <a:spLocks/>
          </p:cNvSpPr>
          <p:nvPr/>
        </p:nvSpPr>
        <p:spPr bwMode="auto">
          <a:xfrm>
            <a:off x="1979613" y="6692900"/>
            <a:ext cx="1081087" cy="1079500"/>
          </a:xfrm>
          <a:custGeom>
            <a:avLst/>
            <a:gdLst>
              <a:gd name="T0" fmla="*/ 0 w 21600"/>
              <a:gd name="T1" fmla="*/ 228570 h 21352"/>
              <a:gd name="T2" fmla="*/ 228930 w 21600"/>
              <a:gd name="T3" fmla="*/ 0 h 21352"/>
              <a:gd name="T4" fmla="*/ 852157 w 21600"/>
              <a:gd name="T5" fmla="*/ 0 h 21352"/>
              <a:gd name="T6" fmla="*/ 1081087 w 21600"/>
              <a:gd name="T7" fmla="*/ 228570 h 21352"/>
              <a:gd name="T8" fmla="*/ 1081087 w 21600"/>
              <a:gd name="T9" fmla="*/ 850779 h 21352"/>
              <a:gd name="T10" fmla="*/ 852157 w 21600"/>
              <a:gd name="T11" fmla="*/ 1079348 h 21352"/>
              <a:gd name="T12" fmla="*/ 0 w 21600"/>
              <a:gd name="T13" fmla="*/ 1079348 h 21352"/>
              <a:gd name="T14" fmla="*/ 0 w 21600"/>
              <a:gd name="T15" fmla="*/ 228570 h 21352"/>
              <a:gd name="T16" fmla="*/ 0 w 21600"/>
              <a:gd name="T17" fmla="*/ 228570 h 21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352">
                <a:moveTo>
                  <a:pt x="0" y="4521"/>
                </a:moveTo>
                <a:cubicBezTo>
                  <a:pt x="0" y="2024"/>
                  <a:pt x="2048" y="0"/>
                  <a:pt x="4574" y="0"/>
                </a:cubicBezTo>
                <a:lnTo>
                  <a:pt x="17026" y="0"/>
                </a:lnTo>
                <a:cubicBezTo>
                  <a:pt x="19552" y="0"/>
                  <a:pt x="21600" y="2024"/>
                  <a:pt x="21600" y="4521"/>
                </a:cubicBezTo>
                <a:lnTo>
                  <a:pt x="21600" y="16828"/>
                </a:lnTo>
                <a:cubicBezTo>
                  <a:pt x="21600" y="19325"/>
                  <a:pt x="19552" y="21349"/>
                  <a:pt x="17026" y="21349"/>
                </a:cubicBezTo>
                <a:lnTo>
                  <a:pt x="0" y="21349"/>
                </a:lnTo>
                <a:cubicBezTo>
                  <a:pt x="0" y="21600"/>
                  <a:pt x="0" y="4521"/>
                  <a:pt x="0" y="4521"/>
                </a:cubicBezTo>
                <a:close/>
                <a:moveTo>
                  <a:pt x="0" y="4521"/>
                </a:moveTo>
              </a:path>
            </a:pathLst>
          </a:custGeom>
          <a:solidFill>
            <a:srgbClr val="60A2D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 name="Rectangle 4"/>
          <p:cNvSpPr>
            <a:spLocks noGrp="1" noChangeArrowheads="1"/>
          </p:cNvSpPr>
          <p:nvPr>
            <p:ph type="title"/>
          </p:nvPr>
        </p:nvSpPr>
        <p:spPr bwMode="auto">
          <a:xfrm>
            <a:off x="3683000" y="825500"/>
            <a:ext cx="8166100"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15365" name="Rectangle 5"/>
          <p:cNvSpPr>
            <a:spLocks noGrp="1" noChangeArrowheads="1"/>
          </p:cNvSpPr>
          <p:nvPr>
            <p:ph type="body" idx="1"/>
          </p:nvPr>
        </p:nvSpPr>
        <p:spPr bwMode="auto">
          <a:xfrm>
            <a:off x="3683000" y="2857500"/>
            <a:ext cx="3898900" cy="469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xmlns:p14="http://schemas.microsoft.com/office/powerpoint/2010/main"/>
  <p:txStyles>
    <p:titleStyle>
      <a:lvl1pPr algn="l" rtl="0" eaLnBrk="0" fontAlgn="base" hangingPunct="0">
        <a:spcBef>
          <a:spcPct val="0"/>
        </a:spcBef>
        <a:spcAft>
          <a:spcPct val="0"/>
        </a:spcAft>
        <a:defRPr sz="64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9pPr>
    </p:titleStyle>
    <p:bodyStyle>
      <a:lvl1pPr marL="6477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1pPr>
      <a:lvl2pPr marL="12192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2pPr>
      <a:lvl3pPr marL="17907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3pPr>
      <a:lvl4pPr marL="23622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4pPr>
      <a:lvl5pPr marL="2933700" indent="-571500" algn="l" rtl="0" eaLnBrk="0" fontAlgn="base" hangingPunct="0">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5pPr>
      <a:lvl6pPr marL="33909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6pPr>
      <a:lvl7pPr marL="38481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7pPr>
      <a:lvl8pPr marL="43053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8pPr>
      <a:lvl9pPr marL="4762500" indent="-571500" algn="l" rtl="0" fontAlgn="base">
        <a:spcBef>
          <a:spcPts val="1800"/>
        </a:spcBef>
        <a:spcAft>
          <a:spcPct val="0"/>
        </a:spcAft>
        <a:buClr>
          <a:srgbClr val="60A2D0"/>
        </a:buClr>
        <a:buSzPct val="125000"/>
        <a:buFont typeface="Helvetica Neue Light" charset="0"/>
        <a:buChar char="•"/>
        <a:defRPr sz="2400">
          <a:solidFill>
            <a:srgbClr val="535353"/>
          </a:solidFill>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jpg"/><Relationship Id="rId1" Type="http://schemas.openxmlformats.org/officeDocument/2006/relationships/slideLayout" Target="../slideLayouts/slideLayout24.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5" Type="http://schemas.microsoft.com/office/2007/relationships/hdphoto" Target="../media/hdphoto1.wdp"/><Relationship Id="rId1" Type="http://schemas.openxmlformats.org/officeDocument/2006/relationships/slideLayout" Target="../slideLayouts/slideLayout29.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1.png"/><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g"/><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56.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1" Type="http://schemas.openxmlformats.org/officeDocument/2006/relationships/slideLayout" Target="../slideLayouts/slideLayout64.xml"/><Relationship Id="rId2"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68.xml"/><Relationship Id="rId2"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jpeg"/><Relationship Id="rId1" Type="http://schemas.openxmlformats.org/officeDocument/2006/relationships/slideLayout" Target="../slideLayouts/slideLayout68.xml"/><Relationship Id="rId2"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www.google.com/url?q=http://www.remineralize.org&amp;sa=D&amp;sntz=1&amp;usg=AFQjCNHsuo980cTgCVsH9pykr8GQEdlHEw" TargetMode="External"/><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47.jpeg"/><Relationship Id="rId3"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68.xml"/><Relationship Id="rId2"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79.xml"/><Relationship Id="rId2"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jpeg"/><Relationship Id="rId8" Type="http://schemas.openxmlformats.org/officeDocument/2006/relationships/image" Target="../media/image31.png"/><Relationship Id="rId9" Type="http://schemas.openxmlformats.org/officeDocument/2006/relationships/image" Target="../media/image60.png"/><Relationship Id="rId10" Type="http://schemas.openxmlformats.org/officeDocument/2006/relationships/image" Target="../media/image21.png"/><Relationship Id="rId1" Type="http://schemas.openxmlformats.org/officeDocument/2006/relationships/slideLayout" Target="../slideLayouts/slideLayout46.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31.xml"/><Relationship Id="rId2"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jpeg"/><Relationship Id="rId8" Type="http://schemas.openxmlformats.org/officeDocument/2006/relationships/image" Target="../media/image31.png"/><Relationship Id="rId9" Type="http://schemas.openxmlformats.org/officeDocument/2006/relationships/image" Target="../media/image60.png"/><Relationship Id="rId10" Type="http://schemas.openxmlformats.org/officeDocument/2006/relationships/image" Target="../media/image21.png"/><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65.jpeg"/><Relationship Id="rId5" Type="http://schemas.openxmlformats.org/officeDocument/2006/relationships/image" Target="../media/image66.png"/><Relationship Id="rId1" Type="http://schemas.openxmlformats.org/officeDocument/2006/relationships/slideLayout" Target="../slideLayouts/slideLayout27.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67.png"/><Relationship Id="rId5" Type="http://schemas.openxmlformats.org/officeDocument/2006/relationships/image" Target="../media/image68.jpg"/><Relationship Id="rId1" Type="http://schemas.openxmlformats.org/officeDocument/2006/relationships/slideLayout" Target="../slideLayouts/slideLayout46.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3.tiff"/><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45.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1" Type="http://schemas.openxmlformats.org/officeDocument/2006/relationships/slideLayout" Target="../slideLayouts/slideLayout45.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46.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27.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3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6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tif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29.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431800"/>
            <a:ext cx="4864100" cy="732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010" name="Rectangle 2"/>
          <p:cNvSpPr>
            <a:spLocks noGrp="1" noChangeArrowheads="1"/>
          </p:cNvSpPr>
          <p:nvPr>
            <p:ph type="title"/>
          </p:nvPr>
        </p:nvSpPr>
        <p:spPr>
          <a:xfrm>
            <a:off x="2286000" y="1003300"/>
            <a:ext cx="4724400" cy="2120900"/>
          </a:xfrm>
        </p:spPr>
        <p:txBody>
          <a:bodyPr/>
          <a:lstStyle/>
          <a:p>
            <a:pPr eaLnBrk="1" hangingPunct="1">
              <a:defRPr/>
            </a:pPr>
            <a:r>
              <a:rPr lang="en-US" sz="4200" dirty="0" smtClean="0"/>
              <a:t>The Potential of Remineralization</a:t>
            </a:r>
          </a:p>
        </p:txBody>
      </p:sp>
      <p:sp>
        <p:nvSpPr>
          <p:cNvPr id="43011" name="Rectangle 3"/>
          <p:cNvSpPr>
            <a:spLocks noGrp="1" noChangeArrowheads="1"/>
          </p:cNvSpPr>
          <p:nvPr>
            <p:ph type="body" idx="1"/>
          </p:nvPr>
        </p:nvSpPr>
        <p:spPr>
          <a:xfrm>
            <a:off x="2286000" y="3136900"/>
            <a:ext cx="4724400" cy="1612900"/>
          </a:xfrm>
        </p:spPr>
        <p:txBody>
          <a:bodyPr/>
          <a:lstStyle/>
          <a:p>
            <a:pPr marL="0" indent="0" eaLnBrk="1" hangingPunct="1">
              <a:defRPr/>
            </a:pPr>
            <a:r>
              <a:rPr lang="en-US" sz="2800" dirty="0" smtClean="0">
                <a:solidFill>
                  <a:schemeClr val="bg1"/>
                </a:solidFill>
              </a:rPr>
              <a:t>Transforming</a:t>
            </a:r>
            <a:r>
              <a:rPr lang="en-US" sz="2800" dirty="0" smtClean="0">
                <a:solidFill>
                  <a:srgbClr val="FF0000"/>
                </a:solidFill>
              </a:rPr>
              <a:t> </a:t>
            </a:r>
            <a:r>
              <a:rPr lang="en-US" sz="2800" dirty="0" smtClean="0"/>
              <a:t>ecological, economic and social challenges on a regional and global scale</a:t>
            </a:r>
          </a:p>
        </p:txBody>
      </p:sp>
      <p:sp>
        <p:nvSpPr>
          <p:cNvPr id="44036" name="Rectangle 4"/>
          <p:cNvSpPr>
            <a:spLocks/>
          </p:cNvSpPr>
          <p:nvPr/>
        </p:nvSpPr>
        <p:spPr bwMode="auto">
          <a:xfrm>
            <a:off x="2311400" y="6629400"/>
            <a:ext cx="4876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r>
              <a:rPr lang="en-US" sz="1600" dirty="0" smtClean="0">
                <a:solidFill>
                  <a:srgbClr val="FFFFFF"/>
                </a:solidFill>
                <a:latin typeface="Helvetica Neue" charset="0"/>
                <a:ea typeface="ＭＳ Ｐゴシック" charset="0"/>
                <a:sym typeface="Helvetica Neue" charset="0"/>
              </a:rPr>
              <a:t>Advancing Renewable Energy in Latin America and Integrated Farm Energy Systems, </a:t>
            </a:r>
            <a:r>
              <a:rPr lang="en-US" sz="1600" dirty="0" err="1" smtClean="0">
                <a:solidFill>
                  <a:srgbClr val="FFFFFF"/>
                </a:solidFill>
                <a:latin typeface="Helvetica Neue" charset="0"/>
                <a:ea typeface="ＭＳ Ｐゴシック" charset="0"/>
                <a:sym typeface="Helvetica Neue" charset="0"/>
              </a:rPr>
              <a:t>RELACCx</a:t>
            </a:r>
            <a:r>
              <a:rPr lang="en-US" sz="1600" dirty="0" smtClean="0">
                <a:solidFill>
                  <a:srgbClr val="FFFFFF"/>
                </a:solidFill>
                <a:latin typeface="Helvetica Neue" charset="0"/>
                <a:ea typeface="ＭＳ Ｐゴシック" charset="0"/>
                <a:sym typeface="Helvetica Neue" charset="0"/>
              </a:rPr>
              <a:t>, Puerto Rico, November 19, 2014</a:t>
            </a:r>
            <a:r>
              <a:rPr lang="en-US" sz="1600" dirty="0">
                <a:solidFill>
                  <a:srgbClr val="FFFFFF"/>
                </a:solidFill>
              </a:rPr>
              <a:t/>
            </a:r>
            <a:br>
              <a:rPr lang="en-US" sz="1600" dirty="0">
                <a:solidFill>
                  <a:srgbClr val="FFFFFF"/>
                </a:solidFill>
              </a:rPr>
            </a:br>
            <a:endParaRPr lang="en-US" sz="1600" dirty="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2" descr="RTE Logo Alpha.png"/>
          <p:cNvPicPr>
            <a:picLocks noChangeAspect="1"/>
          </p:cNvPicPr>
          <p:nvPr/>
        </p:nvPicPr>
        <p:blipFill rotWithShape="1">
          <a:blip r:embed="rId3">
            <a:extLst>
              <a:ext uri="{28A0092B-C50C-407E-A947-70E740481C1C}">
                <a14:useLocalDpi xmlns:a14="http://schemas.microsoft.com/office/drawing/2010/main" val="0"/>
              </a:ext>
            </a:extLst>
          </a:blip>
          <a:srcRect l="-985" r="-842" b="-440"/>
          <a:stretch/>
        </p:blipFill>
        <p:spPr>
          <a:xfrm>
            <a:off x="8635676" y="8205334"/>
            <a:ext cx="3712168" cy="1179864"/>
          </a:xfrm>
          <a:prstGeom prst="rect">
            <a:avLst/>
          </a:prstGeom>
        </p:spPr>
      </p:pic>
      <p:sp>
        <p:nvSpPr>
          <p:cNvPr id="3" name="Rectangle 2"/>
          <p:cNvSpPr/>
          <p:nvPr/>
        </p:nvSpPr>
        <p:spPr>
          <a:xfrm>
            <a:off x="1504404" y="1180723"/>
            <a:ext cx="9905629" cy="3410356"/>
          </a:xfrm>
          <a:prstGeom prst="rect">
            <a:avLst/>
          </a:prstGeom>
        </p:spPr>
        <p:txBody>
          <a:bodyPr wrap="square">
            <a:spAutoFit/>
          </a:bodyPr>
          <a:lstStyle/>
          <a:p>
            <a:pPr algn="l"/>
            <a:r>
              <a:rPr lang="en-US" sz="5000" dirty="0" smtClean="0">
                <a:solidFill>
                  <a:schemeClr val="bg1">
                    <a:lumMod val="50000"/>
                  </a:schemeClr>
                </a:solidFill>
                <a:latin typeface="Helvetica Neue Light (Body)"/>
                <a:cs typeface="Helvetica Neue Light (Body)"/>
              </a:rPr>
              <a:t>Vision</a:t>
            </a:r>
          </a:p>
          <a:p>
            <a:pPr marL="0" lvl="1" algn="l"/>
            <a:endParaRPr lang="en-US" sz="2800" dirty="0">
              <a:solidFill>
                <a:schemeClr val="accent1">
                  <a:lumMod val="60000"/>
                  <a:lumOff val="40000"/>
                </a:schemeClr>
              </a:solidFill>
              <a:latin typeface="Helvetica Neue Light (Body)"/>
              <a:cs typeface="Helvetica Neue Light (Body)"/>
            </a:endParaRPr>
          </a:p>
          <a:p>
            <a:pPr marL="0" lvl="1" algn="l">
              <a:lnSpc>
                <a:spcPct val="120000"/>
              </a:lnSpc>
            </a:pPr>
            <a:r>
              <a:rPr lang="en-US" sz="2800" dirty="0">
                <a:solidFill>
                  <a:schemeClr val="accent1">
                    <a:lumMod val="60000"/>
                    <a:lumOff val="40000"/>
                  </a:schemeClr>
                </a:solidFill>
                <a:latin typeface="Helvetica Neue Light (Body)"/>
                <a:cs typeface="Helvetica Neue Light (Body)"/>
              </a:rPr>
              <a:t>Given the immediate and growing threats of climate change, desertification, and increased food insecurity, RTE, through soil remineralization, is helping to create better soils, better food and a better planet. </a:t>
            </a:r>
          </a:p>
        </p:txBody>
      </p:sp>
      <p:sp>
        <p:nvSpPr>
          <p:cNvPr id="5" name="Rectangle 4"/>
          <p:cNvSpPr/>
          <p:nvPr/>
        </p:nvSpPr>
        <p:spPr>
          <a:xfrm>
            <a:off x="3517402" y="4713887"/>
            <a:ext cx="8744965" cy="3416320"/>
          </a:xfrm>
          <a:prstGeom prst="rect">
            <a:avLst/>
          </a:prstGeom>
        </p:spPr>
        <p:txBody>
          <a:bodyPr wrap="square">
            <a:spAutoFit/>
          </a:bodyPr>
          <a:lstStyle/>
          <a:p>
            <a:pPr marL="0" lvl="1" algn="l"/>
            <a:endParaRPr lang="en-US" dirty="0">
              <a:solidFill>
                <a:schemeClr val="accent1">
                  <a:lumMod val="75000"/>
                </a:schemeClr>
              </a:solidFill>
              <a:latin typeface="Helvetica Neue Light (body)"/>
              <a:cs typeface="Helvetica Neue Light (body)"/>
            </a:endParaRPr>
          </a:p>
          <a:p>
            <a:pPr marL="0" lvl="1" algn="l"/>
            <a:r>
              <a:rPr lang="en-US" dirty="0">
                <a:solidFill>
                  <a:schemeClr val="bg1">
                    <a:lumMod val="50000"/>
                  </a:schemeClr>
                </a:solidFill>
                <a:latin typeface="Helvetica Neue Light (body)"/>
                <a:cs typeface="Helvetica Neue Light (body)"/>
              </a:rPr>
              <a:t>Through our research, education, advocacy, partnerships, and implementation we are:</a:t>
            </a:r>
          </a:p>
          <a:p>
            <a:pPr marL="0" lvl="1" algn="l"/>
            <a:endParaRPr lang="en-US" dirty="0">
              <a:solidFill>
                <a:schemeClr val="bg1">
                  <a:lumMod val="50000"/>
                </a:schemeClr>
              </a:solidFill>
              <a:latin typeface="Helvetica Neue Light (body)"/>
              <a:cs typeface="Helvetica Neue Light (body)"/>
            </a:endParaRPr>
          </a:p>
          <a:p>
            <a:pPr marL="342900" lvl="1" indent="-342900" algn="l">
              <a:buFont typeface="Arial"/>
              <a:buChar char="•"/>
            </a:pPr>
            <a:r>
              <a:rPr lang="en-US" dirty="0">
                <a:solidFill>
                  <a:schemeClr val="bg1">
                    <a:lumMod val="50000"/>
                  </a:schemeClr>
                </a:solidFill>
                <a:latin typeface="Helvetica Neue Light (body)"/>
                <a:cs typeface="Helvetica Neue Light (body)"/>
              </a:rPr>
              <a:t>Regenerating soils and forests around the world</a:t>
            </a:r>
          </a:p>
          <a:p>
            <a:pPr marL="342900" lvl="1" indent="-342900" algn="l">
              <a:buFont typeface="Arial"/>
              <a:buChar char="•"/>
            </a:pPr>
            <a:endParaRPr lang="en-US" dirty="0">
              <a:solidFill>
                <a:schemeClr val="bg1">
                  <a:lumMod val="50000"/>
                </a:schemeClr>
              </a:solidFill>
              <a:latin typeface="Helvetica Neue Light (body)"/>
              <a:cs typeface="Helvetica Neue Light (body)"/>
            </a:endParaRPr>
          </a:p>
          <a:p>
            <a:pPr marL="342900" lvl="1" indent="-342900" algn="l">
              <a:buFont typeface="Arial"/>
              <a:buChar char="•"/>
            </a:pPr>
            <a:r>
              <a:rPr lang="en-US" dirty="0">
                <a:solidFill>
                  <a:schemeClr val="bg1">
                    <a:lumMod val="50000"/>
                  </a:schemeClr>
                </a:solidFill>
                <a:latin typeface="Helvetica Neue Light (body)"/>
                <a:cs typeface="Helvetica Neue Light (body)"/>
              </a:rPr>
              <a:t>Increasing the nutritional quality and yield of food production</a:t>
            </a:r>
          </a:p>
          <a:p>
            <a:pPr marL="342900" lvl="1" indent="-342900" algn="l">
              <a:buFont typeface="Arial"/>
              <a:buChar char="•"/>
            </a:pPr>
            <a:endParaRPr lang="en-US" dirty="0">
              <a:solidFill>
                <a:schemeClr val="bg1">
                  <a:lumMod val="50000"/>
                </a:schemeClr>
              </a:solidFill>
              <a:latin typeface="Helvetica Neue Light (body)"/>
              <a:cs typeface="Helvetica Neue Light (body)"/>
            </a:endParaRPr>
          </a:p>
          <a:p>
            <a:pPr marL="342900" lvl="1" indent="-342900" algn="l">
              <a:buFont typeface="Arial"/>
              <a:buChar char="•"/>
            </a:pPr>
            <a:r>
              <a:rPr lang="en-US" dirty="0">
                <a:solidFill>
                  <a:schemeClr val="bg1">
                    <a:lumMod val="50000"/>
                  </a:schemeClr>
                </a:solidFill>
                <a:latin typeface="Helvetica Neue Light (body)"/>
                <a:cs typeface="Helvetica Neue Light (body)"/>
              </a:rPr>
              <a:t>Stabilizing the climate</a:t>
            </a:r>
          </a:p>
        </p:txBody>
      </p:sp>
    </p:spTree>
    <p:extLst>
      <p:ext uri="{BB962C8B-B14F-4D97-AF65-F5344CB8AC3E}">
        <p14:creationId xmlns:p14="http://schemas.microsoft.com/office/powerpoint/2010/main" val="28764339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50414" y="990050"/>
            <a:ext cx="5275187" cy="3513955"/>
          </a:xfrm>
          <a:prstGeom prst="rect">
            <a:avLst/>
          </a:prstGeom>
        </p:spPr>
      </p:pic>
      <p:sp>
        <p:nvSpPr>
          <p:cNvPr id="6" name="Rectangle 5"/>
          <p:cNvSpPr/>
          <p:nvPr/>
        </p:nvSpPr>
        <p:spPr bwMode="auto">
          <a:xfrm>
            <a:off x="195377" y="6075853"/>
            <a:ext cx="2188226" cy="341888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endParaRPr>
          </a:p>
        </p:txBody>
      </p:sp>
      <p:pic>
        <p:nvPicPr>
          <p:cNvPr id="747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3184"/>
          <a:stretch/>
        </p:blipFill>
        <p:spPr bwMode="auto">
          <a:xfrm>
            <a:off x="7312789" y="703315"/>
            <a:ext cx="4441596" cy="380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820584" y="4981807"/>
            <a:ext cx="6012324" cy="4004984"/>
          </a:xfrm>
          <a:prstGeom prst="rect">
            <a:avLst/>
          </a:prstGeom>
        </p:spPr>
      </p:pic>
      <p:pic>
        <p:nvPicPr>
          <p:cNvPr id="9" name="Picture 8" descr="Suzi and Jua.jpg"/>
          <p:cNvPicPr>
            <a:picLocks noChangeAspect="1"/>
          </p:cNvPicPr>
          <p:nvPr/>
        </p:nvPicPr>
        <p:blipFill rotWithShape="1">
          <a:blip r:embed="rId5">
            <a:extLst>
              <a:ext uri="{28A0092B-C50C-407E-A947-70E740481C1C}">
                <a14:useLocalDpi xmlns:a14="http://schemas.microsoft.com/office/drawing/2010/main" val="0"/>
              </a:ext>
            </a:extLst>
          </a:blip>
          <a:srcRect r="1057" b="3049"/>
          <a:stretch/>
        </p:blipFill>
        <p:spPr>
          <a:xfrm>
            <a:off x="7235501" y="5001345"/>
            <a:ext cx="5476231" cy="4024520"/>
          </a:xfrm>
          <a:prstGeom prst="rect">
            <a:avLst/>
          </a:prstGeom>
        </p:spPr>
      </p:pic>
      <p:sp>
        <p:nvSpPr>
          <p:cNvPr id="77825" name="Rectangle 1"/>
          <p:cNvSpPr>
            <a:spLocks noGrp="1" noChangeArrowheads="1"/>
          </p:cNvSpPr>
          <p:nvPr>
            <p:ph type="title"/>
          </p:nvPr>
        </p:nvSpPr>
        <p:spPr>
          <a:xfrm>
            <a:off x="0" y="0"/>
            <a:ext cx="12289231" cy="774700"/>
          </a:xfrm>
        </p:spPr>
        <p:txBody>
          <a:bodyPr/>
          <a:lstStyle/>
          <a:p>
            <a:pPr eaLnBrk="1" hangingPunct="1">
              <a:defRPr/>
            </a:pPr>
            <a:r>
              <a:rPr lang="en-US" sz="3700" dirty="0" smtClean="0">
                <a:solidFill>
                  <a:schemeClr val="accent1">
                    <a:lumMod val="60000"/>
                    <a:lumOff val="40000"/>
                  </a:schemeClr>
                </a:solidFill>
                <a:latin typeface="Helvetica Neue Light (Body)"/>
                <a:cs typeface="Helvetica Neue Light (Body)"/>
              </a:rPr>
              <a:t>Connecting Research to Policy Makers and Advocates</a:t>
            </a:r>
          </a:p>
        </p:txBody>
      </p:sp>
      <p:sp>
        <p:nvSpPr>
          <p:cNvPr id="10" name="TextBox 9"/>
          <p:cNvSpPr txBox="1"/>
          <p:nvPr/>
        </p:nvSpPr>
        <p:spPr>
          <a:xfrm>
            <a:off x="4649979" y="4493396"/>
            <a:ext cx="1953773" cy="461665"/>
          </a:xfrm>
          <a:prstGeom prst="rect">
            <a:avLst/>
          </a:prstGeom>
          <a:noFill/>
        </p:spPr>
        <p:txBody>
          <a:bodyPr wrap="square" rtlCol="0">
            <a:spAutoFit/>
          </a:bodyPr>
          <a:lstStyle/>
          <a:p>
            <a:r>
              <a:rPr lang="en-US" dirty="0" smtClean="0">
                <a:solidFill>
                  <a:schemeClr val="tx1">
                    <a:lumMod val="50000"/>
                  </a:schemeClr>
                </a:solidFill>
              </a:rPr>
              <a:t>Brazil 2013</a:t>
            </a:r>
            <a:endParaRPr lang="en-US" dirty="0">
              <a:solidFill>
                <a:schemeClr val="tx1">
                  <a:lumMod val="50000"/>
                </a:schemeClr>
              </a:solidFill>
            </a:endParaRPr>
          </a:p>
        </p:txBody>
      </p:sp>
      <p:sp>
        <p:nvSpPr>
          <p:cNvPr id="11" name="TextBox 10"/>
          <p:cNvSpPr txBox="1"/>
          <p:nvPr/>
        </p:nvSpPr>
        <p:spPr>
          <a:xfrm>
            <a:off x="10386745" y="4512932"/>
            <a:ext cx="2051461" cy="461665"/>
          </a:xfrm>
          <a:prstGeom prst="rect">
            <a:avLst/>
          </a:prstGeom>
          <a:noFill/>
        </p:spPr>
        <p:txBody>
          <a:bodyPr wrap="square" rtlCol="0">
            <a:spAutoFit/>
          </a:bodyPr>
          <a:lstStyle/>
          <a:p>
            <a:r>
              <a:rPr lang="en-US" dirty="0" smtClean="0">
                <a:solidFill>
                  <a:schemeClr val="tx2">
                    <a:lumMod val="95000"/>
                    <a:lumOff val="5000"/>
                  </a:schemeClr>
                </a:solidFill>
              </a:rPr>
              <a:t>EMPRABA</a:t>
            </a:r>
            <a:endParaRPr lang="en-US" dirty="0">
              <a:solidFill>
                <a:schemeClr val="tx2">
                  <a:lumMod val="95000"/>
                  <a:lumOff val="5000"/>
                </a:schemeClr>
              </a:solidFill>
            </a:endParaRPr>
          </a:p>
        </p:txBody>
      </p:sp>
      <p:sp>
        <p:nvSpPr>
          <p:cNvPr id="12" name="TextBox 11"/>
          <p:cNvSpPr txBox="1"/>
          <p:nvPr/>
        </p:nvSpPr>
        <p:spPr>
          <a:xfrm>
            <a:off x="3575404" y="9006329"/>
            <a:ext cx="3399565" cy="461665"/>
          </a:xfrm>
          <a:prstGeom prst="rect">
            <a:avLst/>
          </a:prstGeom>
          <a:noFill/>
        </p:spPr>
        <p:txBody>
          <a:bodyPr wrap="square" rtlCol="0">
            <a:spAutoFit/>
          </a:bodyPr>
          <a:lstStyle/>
          <a:p>
            <a:r>
              <a:rPr lang="en-US" dirty="0" smtClean="0">
                <a:solidFill>
                  <a:schemeClr val="tx2">
                    <a:lumMod val="95000"/>
                    <a:lumOff val="5000"/>
                  </a:schemeClr>
                </a:solidFill>
              </a:rPr>
              <a:t>Bahia agriculture</a:t>
            </a:r>
            <a:endParaRPr lang="en-US" dirty="0">
              <a:solidFill>
                <a:schemeClr val="tx2">
                  <a:lumMod val="95000"/>
                  <a:lumOff val="5000"/>
                </a:schemeClr>
              </a:solidFill>
            </a:endParaRPr>
          </a:p>
        </p:txBody>
      </p:sp>
      <p:sp>
        <p:nvSpPr>
          <p:cNvPr id="13" name="TextBox 12"/>
          <p:cNvSpPr txBox="1"/>
          <p:nvPr/>
        </p:nvSpPr>
        <p:spPr>
          <a:xfrm>
            <a:off x="9761537" y="9025865"/>
            <a:ext cx="3243263" cy="461665"/>
          </a:xfrm>
          <a:prstGeom prst="rect">
            <a:avLst/>
          </a:prstGeom>
          <a:noFill/>
        </p:spPr>
        <p:txBody>
          <a:bodyPr wrap="square" rtlCol="0">
            <a:spAutoFit/>
          </a:bodyPr>
          <a:lstStyle/>
          <a:p>
            <a:r>
              <a:rPr lang="en-US" dirty="0" smtClean="0">
                <a:solidFill>
                  <a:srgbClr val="1A1A1A"/>
                </a:solidFill>
              </a:rPr>
              <a:t>Brasilia agroforestry</a:t>
            </a:r>
            <a:endParaRPr lang="en-US" dirty="0">
              <a:solidFill>
                <a:srgbClr val="1A1A1A"/>
              </a:solidFill>
            </a:endParaRPr>
          </a:p>
        </p:txBody>
      </p:sp>
    </p:spTree>
    <p:extLst>
      <p:ext uri="{BB962C8B-B14F-4D97-AF65-F5344CB8AC3E}">
        <p14:creationId xmlns:p14="http://schemas.microsoft.com/office/powerpoint/2010/main" val="40594618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0" y="6056316"/>
            <a:ext cx="2383603" cy="3516571"/>
          </a:xfrm>
          <a:prstGeom prst="round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Helvetica Neue Light" charset="0"/>
              <a:ea typeface="ヒラギノ角ゴ ProN W3" charset="0"/>
              <a:cs typeface="ヒラギノ角ゴ ProN W3" charset="0"/>
              <a:sym typeface="Helvetica Neue Light" charset="0"/>
            </a:endParaRPr>
          </a:p>
        </p:txBody>
      </p:sp>
      <p:pic>
        <p:nvPicPr>
          <p:cNvPr id="3" name="Content Placeholder 12" descr="RTE Logo Alpha.png"/>
          <p:cNvPicPr>
            <a:picLocks noChangeAspect="1"/>
          </p:cNvPicPr>
          <p:nvPr/>
        </p:nvPicPr>
        <p:blipFill rotWithShape="1">
          <a:blip r:embed="rId2">
            <a:extLst>
              <a:ext uri="{28A0092B-C50C-407E-A947-70E740481C1C}">
                <a14:useLocalDpi xmlns:a14="http://schemas.microsoft.com/office/drawing/2010/main" val="0"/>
              </a:ext>
            </a:extLst>
          </a:blip>
          <a:srcRect l="-985" r="-842" b="-440"/>
          <a:stretch/>
        </p:blipFill>
        <p:spPr>
          <a:xfrm>
            <a:off x="8928740" y="8087421"/>
            <a:ext cx="3184651" cy="1012199"/>
          </a:xfrm>
          <a:prstGeom prst="rect">
            <a:avLst/>
          </a:prstGeom>
        </p:spPr>
      </p:pic>
      <p:pic>
        <p:nvPicPr>
          <p:cNvPr id="6" name="Picture 5" descr="Screen Shot 2014-11-10 at 12.52.22 PM.png"/>
          <p:cNvPicPr>
            <a:picLocks noChangeAspect="1"/>
          </p:cNvPicPr>
          <p:nvPr/>
        </p:nvPicPr>
        <p:blipFill>
          <a:blip r:embed="rId3">
            <a:alphaModFix amt="54000"/>
            <a:extLst>
              <a:ext uri="{28A0092B-C50C-407E-A947-70E740481C1C}">
                <a14:useLocalDpi xmlns:a14="http://schemas.microsoft.com/office/drawing/2010/main" val="0"/>
              </a:ext>
            </a:extLst>
          </a:blip>
          <a:stretch>
            <a:fillRect/>
          </a:stretch>
        </p:blipFill>
        <p:spPr>
          <a:xfrm>
            <a:off x="136764" y="5079492"/>
            <a:ext cx="6595929" cy="4463411"/>
          </a:xfrm>
          <a:prstGeom prst="rect">
            <a:avLst/>
          </a:prstGeom>
        </p:spPr>
      </p:pic>
      <p:pic>
        <p:nvPicPr>
          <p:cNvPr id="7" name="Picture 6" descr="Screen Shot 2014-11-10 at 12.52.11 PM.png"/>
          <p:cNvPicPr>
            <a:picLocks noChangeAspect="1"/>
          </p:cNvPicPr>
          <p:nvPr/>
        </p:nvPicPr>
        <p:blipFill>
          <a:blip r:embed="rId4">
            <a:alphaModFix amt="42000"/>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tretch>
            <a:fillRect/>
          </a:stretch>
        </p:blipFill>
        <p:spPr>
          <a:xfrm>
            <a:off x="4337377" y="0"/>
            <a:ext cx="8335283" cy="5292125"/>
          </a:xfrm>
          <a:prstGeom prst="rect">
            <a:avLst/>
          </a:prstGeom>
          <a:ln>
            <a:noFill/>
          </a:ln>
        </p:spPr>
      </p:pic>
      <p:sp>
        <p:nvSpPr>
          <p:cNvPr id="4" name="TextBox 3"/>
          <p:cNvSpPr txBox="1"/>
          <p:nvPr/>
        </p:nvSpPr>
        <p:spPr>
          <a:xfrm>
            <a:off x="312605" y="1230801"/>
            <a:ext cx="5959007" cy="3016210"/>
          </a:xfrm>
          <a:prstGeom prst="rect">
            <a:avLst/>
          </a:prstGeom>
          <a:noFill/>
        </p:spPr>
        <p:txBody>
          <a:bodyPr wrap="square" rtlCol="0">
            <a:spAutoFit/>
          </a:bodyPr>
          <a:lstStyle/>
          <a:p>
            <a:pPr algn="l"/>
            <a:r>
              <a:rPr lang="en-US" sz="3800" b="1" i="1" dirty="0">
                <a:solidFill>
                  <a:schemeClr val="accent1">
                    <a:lumMod val="60000"/>
                    <a:lumOff val="40000"/>
                  </a:schemeClr>
                </a:solidFill>
                <a:latin typeface="Helvetica Neue Light (Body)"/>
                <a:cs typeface="Helvetica Neue Light (Body)"/>
              </a:rPr>
              <a:t>We have the </a:t>
            </a:r>
            <a:r>
              <a:rPr lang="en-US" sz="3800" b="1" i="1" dirty="0" smtClean="0">
                <a:solidFill>
                  <a:schemeClr val="accent1">
                    <a:lumMod val="60000"/>
                    <a:lumOff val="40000"/>
                  </a:schemeClr>
                </a:solidFill>
                <a:latin typeface="Helvetica Neue Light (Body)"/>
                <a:cs typeface="Helvetica Neue Light (Body)"/>
              </a:rPr>
              <a:t>only…</a:t>
            </a:r>
            <a:endParaRPr lang="en-US" sz="3800" b="1" i="1" dirty="0">
              <a:solidFill>
                <a:schemeClr val="accent1">
                  <a:lumMod val="60000"/>
                  <a:lumOff val="40000"/>
                </a:schemeClr>
              </a:solidFill>
              <a:latin typeface="Helvetica Neue Light (Body)"/>
              <a:cs typeface="Helvetica Neue Light (Body)"/>
            </a:endParaRPr>
          </a:p>
          <a:p>
            <a:pPr algn="l"/>
            <a:r>
              <a:rPr lang="en-US" sz="3800" dirty="0" smtClean="0">
                <a:solidFill>
                  <a:schemeClr val="accent1">
                    <a:lumMod val="60000"/>
                    <a:lumOff val="40000"/>
                  </a:schemeClr>
                </a:solidFill>
                <a:latin typeface="Helvetica Neue Light (Body)"/>
                <a:cs typeface="Helvetica Neue Light (Body)"/>
              </a:rPr>
              <a:t>research </a:t>
            </a:r>
            <a:r>
              <a:rPr lang="en-US" sz="3800" dirty="0">
                <a:solidFill>
                  <a:schemeClr val="accent1">
                    <a:lumMod val="60000"/>
                    <a:lumOff val="40000"/>
                  </a:schemeClr>
                </a:solidFill>
                <a:latin typeface="Helvetica Neue Light (Body)"/>
                <a:cs typeface="Helvetica Neue Light (Body)"/>
              </a:rPr>
              <a:t>database</a:t>
            </a:r>
          </a:p>
          <a:p>
            <a:pPr algn="l"/>
            <a:r>
              <a:rPr lang="en-US" sz="3800" dirty="0">
                <a:solidFill>
                  <a:schemeClr val="accent1">
                    <a:lumMod val="60000"/>
                    <a:lumOff val="40000"/>
                  </a:schemeClr>
                </a:solidFill>
                <a:latin typeface="Helvetica Neue Light (Body)"/>
                <a:cs typeface="Helvetica Neue Light (Body)"/>
              </a:rPr>
              <a:t>online dedicated solely </a:t>
            </a:r>
            <a:r>
              <a:rPr lang="en-US" sz="3800" dirty="0" smtClean="0">
                <a:solidFill>
                  <a:schemeClr val="accent1">
                    <a:lumMod val="60000"/>
                    <a:lumOff val="40000"/>
                  </a:schemeClr>
                </a:solidFill>
                <a:latin typeface="Helvetica Neue Light (Body)"/>
                <a:cs typeface="Helvetica Neue Light (Body)"/>
              </a:rPr>
              <a:t>to remineralization</a:t>
            </a:r>
            <a:r>
              <a:rPr lang="en-US" sz="3800" dirty="0">
                <a:solidFill>
                  <a:schemeClr val="accent1">
                    <a:lumMod val="60000"/>
                    <a:lumOff val="40000"/>
                  </a:schemeClr>
                </a:solidFill>
                <a:latin typeface="Helvetica Neue Light (Body)"/>
                <a:cs typeface="Helvetica Neue Light (Body)"/>
              </a:rPr>
              <a:t>.</a:t>
            </a:r>
          </a:p>
          <a:p>
            <a:pPr algn="l"/>
            <a:endParaRPr lang="en-US" sz="3800" dirty="0">
              <a:latin typeface="Helvetica Neue Light (Body)"/>
              <a:cs typeface="Helvetica Neue Light (Body)"/>
            </a:endParaRPr>
          </a:p>
        </p:txBody>
      </p:sp>
      <p:sp>
        <p:nvSpPr>
          <p:cNvPr id="9" name="TextBox 8"/>
          <p:cNvSpPr txBox="1"/>
          <p:nvPr/>
        </p:nvSpPr>
        <p:spPr>
          <a:xfrm>
            <a:off x="7189884" y="5411612"/>
            <a:ext cx="4728130" cy="1446550"/>
          </a:xfrm>
          <a:prstGeom prst="rect">
            <a:avLst/>
          </a:prstGeom>
          <a:noFill/>
        </p:spPr>
        <p:txBody>
          <a:bodyPr wrap="square" rtlCol="0">
            <a:spAutoFit/>
          </a:bodyPr>
          <a:lstStyle/>
          <a:p>
            <a:pPr algn="l"/>
            <a:r>
              <a:rPr lang="en-US" sz="2200" i="1" dirty="0" err="1" smtClean="0">
                <a:solidFill>
                  <a:schemeClr val="accent1">
                    <a:lumMod val="60000"/>
                    <a:lumOff val="40000"/>
                  </a:schemeClr>
                </a:solidFill>
              </a:rPr>
              <a:t>Byrophytes</a:t>
            </a:r>
            <a:r>
              <a:rPr lang="en-US" sz="2200" i="1" dirty="0" smtClean="0">
                <a:solidFill>
                  <a:schemeClr val="accent1">
                    <a:lumMod val="60000"/>
                    <a:lumOff val="40000"/>
                  </a:schemeClr>
                </a:solidFill>
              </a:rPr>
              <a:t> and soil acidification effects on trees: the case of sudden oak death</a:t>
            </a:r>
          </a:p>
          <a:p>
            <a:pPr algn="l"/>
            <a:r>
              <a:rPr lang="en-US" sz="2200" i="1" dirty="0" smtClean="0">
                <a:solidFill>
                  <a:schemeClr val="accent1">
                    <a:lumMod val="60000"/>
                    <a:lumOff val="40000"/>
                  </a:schemeClr>
                </a:solidFill>
              </a:rPr>
              <a:t>Lee F. Klinger</a:t>
            </a:r>
            <a:endParaRPr lang="en-US" sz="2200" i="1" dirty="0">
              <a:solidFill>
                <a:schemeClr val="accent1">
                  <a:lumMod val="60000"/>
                  <a:lumOff val="40000"/>
                </a:schemeClr>
              </a:solidFill>
            </a:endParaRPr>
          </a:p>
        </p:txBody>
      </p:sp>
      <p:sp>
        <p:nvSpPr>
          <p:cNvPr id="10" name="TextBox 9"/>
          <p:cNvSpPr txBox="1"/>
          <p:nvPr/>
        </p:nvSpPr>
        <p:spPr>
          <a:xfrm>
            <a:off x="7271211" y="7228507"/>
            <a:ext cx="4711081" cy="461665"/>
          </a:xfrm>
          <a:prstGeom prst="rect">
            <a:avLst/>
          </a:prstGeom>
          <a:noFill/>
        </p:spPr>
        <p:txBody>
          <a:bodyPr wrap="none" rtlCol="0">
            <a:spAutoFit/>
          </a:bodyPr>
          <a:lstStyle/>
          <a:p>
            <a:pPr algn="r"/>
            <a:r>
              <a:rPr lang="en-US" dirty="0" smtClean="0"/>
              <a:t>Saving dying oaks using rock dust</a:t>
            </a:r>
            <a:endParaRPr lang="en-US" dirty="0"/>
          </a:p>
        </p:txBody>
      </p:sp>
    </p:spTree>
    <p:extLst>
      <p:ext uri="{BB962C8B-B14F-4D97-AF65-F5344CB8AC3E}">
        <p14:creationId xmlns:p14="http://schemas.microsoft.com/office/powerpoint/2010/main" val="2856576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1-17 at 11.18.40 AM.png"/>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6794138" y="0"/>
            <a:ext cx="6207545" cy="8332052"/>
          </a:xfrm>
          <a:prstGeom prst="rect">
            <a:avLst/>
          </a:prstGeom>
        </p:spPr>
      </p:pic>
      <p:pic>
        <p:nvPicPr>
          <p:cNvPr id="2" name="Picture 1" descr="K20722_cover Author approv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82" y="19240"/>
            <a:ext cx="6825367" cy="9753600"/>
          </a:xfrm>
          <a:prstGeom prst="rect">
            <a:avLst/>
          </a:prstGeom>
        </p:spPr>
      </p:pic>
      <p:sp>
        <p:nvSpPr>
          <p:cNvPr id="3" name="TextBox 2"/>
          <p:cNvSpPr txBox="1"/>
          <p:nvPr/>
        </p:nvSpPr>
        <p:spPr>
          <a:xfrm>
            <a:off x="7273259" y="1981990"/>
            <a:ext cx="4925806" cy="3970318"/>
          </a:xfrm>
          <a:prstGeom prst="rect">
            <a:avLst/>
          </a:prstGeom>
          <a:noFill/>
        </p:spPr>
        <p:txBody>
          <a:bodyPr wrap="square" rtlCol="0">
            <a:spAutoFit/>
          </a:bodyPr>
          <a:lstStyle/>
          <a:p>
            <a:pPr algn="l"/>
            <a:r>
              <a:rPr lang="en-US" sz="2800" dirty="0" smtClean="0">
                <a:latin typeface="Helvetica Neue Light (Body)"/>
                <a:cs typeface="Helvetica Neue Light (Body)"/>
              </a:rPr>
              <a:t>New research papers with comprehensive data showing the benefits of rock dust and </a:t>
            </a:r>
            <a:r>
              <a:rPr lang="en-US" sz="2800" dirty="0" err="1" smtClean="0">
                <a:latin typeface="Helvetica Neue Light (Body)"/>
                <a:cs typeface="Helvetica Neue Light (Body)"/>
              </a:rPr>
              <a:t>biochar</a:t>
            </a:r>
            <a:endParaRPr lang="en-US" sz="2800" dirty="0" smtClean="0">
              <a:latin typeface="Helvetica Neue Light (Body)"/>
              <a:cs typeface="Helvetica Neue Light (Body)"/>
            </a:endParaRPr>
          </a:p>
          <a:p>
            <a:pPr algn="l"/>
            <a:endParaRPr lang="en-US" sz="2800" dirty="0">
              <a:latin typeface="Helvetica Neue Light (Body)"/>
              <a:cs typeface="Helvetica Neue Light (Body)"/>
            </a:endParaRPr>
          </a:p>
          <a:p>
            <a:pPr algn="l"/>
            <a:r>
              <a:rPr lang="en-US" sz="2800" dirty="0" smtClean="0">
                <a:latin typeface="Helvetica Neue Light (Body)"/>
                <a:cs typeface="Helvetica Neue Light (Body)"/>
              </a:rPr>
              <a:t>A guide to policy-making and practical steps to restore severely damaged ecosystems</a:t>
            </a:r>
            <a:endParaRPr lang="en-US" sz="2800" dirty="0">
              <a:latin typeface="Helvetica Neue Light (Body)"/>
              <a:cs typeface="Helvetica Neue Light (Body)"/>
            </a:endParaRPr>
          </a:p>
        </p:txBody>
      </p:sp>
      <p:pic>
        <p:nvPicPr>
          <p:cNvPr id="4" name="Picture 3" descr="Screen Shot 2014-11-17 at 11.18.4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9508" y="8312812"/>
            <a:ext cx="4974109" cy="1374228"/>
          </a:xfrm>
          <a:prstGeom prst="rect">
            <a:avLst/>
          </a:prstGeom>
        </p:spPr>
      </p:pic>
    </p:spTree>
    <p:extLst>
      <p:ext uri="{BB962C8B-B14F-4D97-AF65-F5344CB8AC3E}">
        <p14:creationId xmlns:p14="http://schemas.microsoft.com/office/powerpoint/2010/main" val="2527236351"/>
      </p:ext>
    </p:extLst>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219347" y="1946070"/>
            <a:ext cx="4622800" cy="5080000"/>
          </a:xfrm>
          <a:prstGeom prst="rect">
            <a:avLst/>
          </a:prstGeom>
        </p:spPr>
      </p:pic>
      <p:sp>
        <p:nvSpPr>
          <p:cNvPr id="2" name="TextBox 1"/>
          <p:cNvSpPr txBox="1"/>
          <p:nvPr/>
        </p:nvSpPr>
        <p:spPr>
          <a:xfrm>
            <a:off x="253990" y="1621529"/>
            <a:ext cx="7287572" cy="3970318"/>
          </a:xfrm>
          <a:prstGeom prst="rect">
            <a:avLst/>
          </a:prstGeom>
          <a:noFill/>
        </p:spPr>
        <p:txBody>
          <a:bodyPr wrap="square" rtlCol="0">
            <a:spAutoFit/>
          </a:bodyPr>
          <a:lstStyle/>
          <a:p>
            <a:pPr marL="0" indent="0" algn="l"/>
            <a:r>
              <a:rPr lang="en-US" sz="3800" b="1" i="1" dirty="0" smtClean="0">
                <a:solidFill>
                  <a:srgbClr val="6497CE"/>
                </a:solidFill>
                <a:latin typeface="Helvetica Neue Light (Body)"/>
                <a:cs typeface="Helvetica Neue Light (Body)"/>
              </a:rPr>
              <a:t>We are the only…</a:t>
            </a:r>
          </a:p>
          <a:p>
            <a:pPr marL="0" indent="0" algn="l"/>
            <a:r>
              <a:rPr lang="en-US" sz="3800" dirty="0" smtClean="0">
                <a:solidFill>
                  <a:srgbClr val="6497CE"/>
                </a:solidFill>
                <a:latin typeface="Helvetica Neue Light (Body)"/>
                <a:cs typeface="Helvetica Neue Light (Body)"/>
              </a:rPr>
              <a:t>organization </a:t>
            </a:r>
            <a:r>
              <a:rPr lang="en-US" sz="3800" dirty="0">
                <a:solidFill>
                  <a:srgbClr val="6497CE"/>
                </a:solidFill>
                <a:latin typeface="Helvetica Neue Light (Body)"/>
                <a:cs typeface="Helvetica Neue Light (Body)"/>
              </a:rPr>
              <a:t>connecting the growing industry of commercial rock dust and sea minerals to the grassroots and agricultural sector.</a:t>
            </a:r>
          </a:p>
          <a:p>
            <a:endParaRPr lang="en-US" dirty="0"/>
          </a:p>
        </p:txBody>
      </p:sp>
      <p:pic>
        <p:nvPicPr>
          <p:cNvPr id="3" name="Content Placeholder 12" descr="RTE Logo Alpha.png"/>
          <p:cNvPicPr>
            <a:picLocks noChangeAspect="1"/>
          </p:cNvPicPr>
          <p:nvPr/>
        </p:nvPicPr>
        <p:blipFill rotWithShape="1">
          <a:blip r:embed="rId4">
            <a:extLst>
              <a:ext uri="{28A0092B-C50C-407E-A947-70E740481C1C}">
                <a14:useLocalDpi xmlns:a14="http://schemas.microsoft.com/office/drawing/2010/main" val="0"/>
              </a:ext>
            </a:extLst>
          </a:blip>
          <a:srcRect l="-985" r="-842" b="-440"/>
          <a:stretch/>
        </p:blipFill>
        <p:spPr>
          <a:xfrm>
            <a:off x="8928740" y="8087421"/>
            <a:ext cx="3184651" cy="1012199"/>
          </a:xfrm>
          <a:prstGeom prst="rect">
            <a:avLst/>
          </a:prstGeom>
        </p:spPr>
      </p:pic>
      <p:sp>
        <p:nvSpPr>
          <p:cNvPr id="4" name="TextBox 3"/>
          <p:cNvSpPr txBox="1"/>
          <p:nvPr/>
        </p:nvSpPr>
        <p:spPr>
          <a:xfrm>
            <a:off x="253990" y="6818240"/>
            <a:ext cx="2207764" cy="2935360"/>
          </a:xfrm>
          <a:prstGeom prst="rect">
            <a:avLst/>
          </a:prstGeom>
          <a:solidFill>
            <a:srgbClr val="FFFFFF"/>
          </a:solidFill>
        </p:spPr>
        <p:txBody>
          <a:bodyPr wrap="square" rtlCol="0">
            <a:spAutoFit/>
          </a:bodyPr>
          <a:lstStyle/>
          <a:p>
            <a:endParaRPr lang="en-US" dirty="0"/>
          </a:p>
        </p:txBody>
      </p:sp>
      <p:sp>
        <p:nvSpPr>
          <p:cNvPr id="6" name="TextBox 5"/>
          <p:cNvSpPr txBox="1"/>
          <p:nvPr/>
        </p:nvSpPr>
        <p:spPr>
          <a:xfrm>
            <a:off x="6935894" y="6857313"/>
            <a:ext cx="5118883" cy="400110"/>
          </a:xfrm>
          <a:prstGeom prst="rect">
            <a:avLst/>
          </a:prstGeom>
          <a:noFill/>
        </p:spPr>
        <p:txBody>
          <a:bodyPr wrap="square" rtlCol="0">
            <a:spAutoFit/>
          </a:bodyPr>
          <a:lstStyle/>
          <a:p>
            <a:r>
              <a:rPr lang="en-US" sz="2000" b="1" dirty="0" smtClean="0"/>
              <a:t>Gaia Green Glacial </a:t>
            </a:r>
            <a:r>
              <a:rPr lang="en-US" sz="2000" b="1" dirty="0"/>
              <a:t>R</a:t>
            </a:r>
            <a:r>
              <a:rPr lang="en-US" sz="2000" b="1" dirty="0" smtClean="0"/>
              <a:t>ock </a:t>
            </a:r>
            <a:r>
              <a:rPr lang="en-US" sz="2000" b="1" dirty="0"/>
              <a:t>D</a:t>
            </a:r>
            <a:r>
              <a:rPr lang="en-US" sz="2000" b="1" dirty="0" smtClean="0"/>
              <a:t>ust</a:t>
            </a:r>
            <a:endParaRPr lang="en-US" sz="2000" b="1" dirty="0"/>
          </a:p>
        </p:txBody>
      </p:sp>
    </p:spTree>
    <p:extLst>
      <p:ext uri="{BB962C8B-B14F-4D97-AF65-F5344CB8AC3E}">
        <p14:creationId xmlns:p14="http://schemas.microsoft.com/office/powerpoint/2010/main" val="17587629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217" y="6701021"/>
            <a:ext cx="2461754" cy="3052579"/>
          </a:xfrm>
          <a:prstGeom prst="rect">
            <a:avLst/>
          </a:prstGeom>
          <a:solidFill>
            <a:srgbClr val="FFFFFF"/>
          </a:solidFill>
        </p:spPr>
        <p:txBody>
          <a:bodyPr wrap="square" rtlCol="0">
            <a:spAutoFit/>
          </a:bodyPr>
          <a:lstStyle/>
          <a:p>
            <a:endParaRPr lang="en-US" dirty="0"/>
          </a:p>
        </p:txBody>
      </p:sp>
      <p:sp>
        <p:nvSpPr>
          <p:cNvPr id="4" name="TextBox 3"/>
          <p:cNvSpPr txBox="1"/>
          <p:nvPr/>
        </p:nvSpPr>
        <p:spPr>
          <a:xfrm>
            <a:off x="488443" y="1152654"/>
            <a:ext cx="5861320" cy="3385542"/>
          </a:xfrm>
          <a:prstGeom prst="rect">
            <a:avLst/>
          </a:prstGeom>
          <a:noFill/>
        </p:spPr>
        <p:txBody>
          <a:bodyPr wrap="square" rtlCol="0">
            <a:spAutoFit/>
          </a:bodyPr>
          <a:lstStyle/>
          <a:p>
            <a:pPr algn="l"/>
            <a:r>
              <a:rPr lang="en-US" sz="3800" b="1" i="1" dirty="0" smtClean="0">
                <a:solidFill>
                  <a:srgbClr val="6497CE"/>
                </a:solidFill>
                <a:latin typeface="Helvetica Neue Light (Body)"/>
                <a:cs typeface="Helvetica Neue Light (Body)"/>
              </a:rPr>
              <a:t>We are the only…</a:t>
            </a:r>
            <a:endParaRPr lang="en-US" sz="3800" b="1" i="1" dirty="0">
              <a:solidFill>
                <a:srgbClr val="6497CE"/>
              </a:solidFill>
              <a:latin typeface="Helvetica Neue Light (Body)"/>
              <a:cs typeface="Helvetica Neue Light (Body)"/>
            </a:endParaRPr>
          </a:p>
          <a:p>
            <a:pPr marL="0" indent="0" algn="l"/>
            <a:r>
              <a:rPr lang="en-US" sz="3800" dirty="0" smtClean="0">
                <a:solidFill>
                  <a:srgbClr val="6497CE"/>
                </a:solidFill>
                <a:latin typeface="Helvetica Neue Light (Body)"/>
                <a:cs typeface="Helvetica Neue Light (Body)"/>
              </a:rPr>
              <a:t>group </a:t>
            </a:r>
            <a:r>
              <a:rPr lang="en-US" sz="3800" dirty="0">
                <a:solidFill>
                  <a:srgbClr val="6497CE"/>
                </a:solidFill>
                <a:latin typeface="Helvetica Neue Light (Body)"/>
                <a:cs typeface="Helvetica Neue Light (Body)"/>
              </a:rPr>
              <a:t>advocating at the international level for remineralization projects and investment.</a:t>
            </a:r>
          </a:p>
          <a:p>
            <a:endParaRPr lang="en-US" dirty="0"/>
          </a:p>
        </p:txBody>
      </p:sp>
      <p:sp>
        <p:nvSpPr>
          <p:cNvPr id="10" name="TextBox 9"/>
          <p:cNvSpPr txBox="1"/>
          <p:nvPr/>
        </p:nvSpPr>
        <p:spPr>
          <a:xfrm>
            <a:off x="7463410" y="5704659"/>
            <a:ext cx="5040736" cy="1384995"/>
          </a:xfrm>
          <a:prstGeom prst="rect">
            <a:avLst/>
          </a:prstGeom>
          <a:noFill/>
        </p:spPr>
        <p:txBody>
          <a:bodyPr wrap="square" rtlCol="0">
            <a:spAutoFit/>
          </a:bodyPr>
          <a:lstStyle/>
          <a:p>
            <a:pPr algn="l"/>
            <a:r>
              <a:rPr lang="en-US" sz="2800" b="1" dirty="0">
                <a:solidFill>
                  <a:srgbClr val="6497CE"/>
                </a:solidFill>
                <a:latin typeface="+mn-lt"/>
              </a:rPr>
              <a:t>Brazil Enacts </a:t>
            </a:r>
            <a:endParaRPr lang="en-US" sz="2800" b="1" dirty="0" smtClean="0">
              <a:solidFill>
                <a:srgbClr val="6497CE"/>
              </a:solidFill>
              <a:latin typeface="+mn-lt"/>
            </a:endParaRPr>
          </a:p>
          <a:p>
            <a:pPr algn="l"/>
            <a:r>
              <a:rPr lang="en-US" sz="2800" b="1" dirty="0" smtClean="0">
                <a:solidFill>
                  <a:srgbClr val="6497CE"/>
                </a:solidFill>
                <a:latin typeface="+mn-lt"/>
              </a:rPr>
              <a:t>Groundbreaking Legislation</a:t>
            </a:r>
          </a:p>
          <a:p>
            <a:pPr algn="l"/>
            <a:r>
              <a:rPr lang="en-US" sz="2800" b="1" dirty="0" smtClean="0">
                <a:solidFill>
                  <a:srgbClr val="6497CE"/>
                </a:solidFill>
                <a:latin typeface="+mn-lt"/>
              </a:rPr>
              <a:t>for </a:t>
            </a:r>
            <a:r>
              <a:rPr lang="en-US" sz="2800" b="1" dirty="0">
                <a:solidFill>
                  <a:srgbClr val="6497CE"/>
                </a:solidFill>
                <a:latin typeface="+mn-lt"/>
              </a:rPr>
              <a:t>Sustainable Agriculture </a:t>
            </a:r>
          </a:p>
        </p:txBody>
      </p:sp>
      <p:sp>
        <p:nvSpPr>
          <p:cNvPr id="11" name="TextBox 10"/>
          <p:cNvSpPr txBox="1"/>
          <p:nvPr/>
        </p:nvSpPr>
        <p:spPr>
          <a:xfrm>
            <a:off x="6681903" y="4512933"/>
            <a:ext cx="4435063" cy="430887"/>
          </a:xfrm>
          <a:prstGeom prst="rect">
            <a:avLst/>
          </a:prstGeom>
          <a:noFill/>
        </p:spPr>
        <p:txBody>
          <a:bodyPr wrap="square" rtlCol="0">
            <a:spAutoFit/>
          </a:bodyPr>
          <a:lstStyle/>
          <a:p>
            <a:r>
              <a:rPr lang="en-US" sz="2200" dirty="0" smtClean="0"/>
              <a:t>Brazil conference, April 2013</a:t>
            </a:r>
            <a:endParaRPr lang="en-US" sz="2200" dirty="0"/>
          </a:p>
        </p:txBody>
      </p:sp>
      <p:sp>
        <p:nvSpPr>
          <p:cNvPr id="13" name="TextBox 12"/>
          <p:cNvSpPr txBox="1"/>
          <p:nvPr/>
        </p:nvSpPr>
        <p:spPr>
          <a:xfrm>
            <a:off x="195378" y="9025866"/>
            <a:ext cx="7912780" cy="430887"/>
          </a:xfrm>
          <a:prstGeom prst="rect">
            <a:avLst/>
          </a:prstGeom>
          <a:noFill/>
        </p:spPr>
        <p:txBody>
          <a:bodyPr wrap="square" rtlCol="0">
            <a:spAutoFit/>
          </a:bodyPr>
          <a:lstStyle/>
          <a:p>
            <a:pPr algn="l"/>
            <a:r>
              <a:rPr lang="en-US" sz="2200" dirty="0" err="1" smtClean="0">
                <a:latin typeface="+mn-lt"/>
              </a:rPr>
              <a:t>Embrapa</a:t>
            </a:r>
            <a:r>
              <a:rPr lang="en-US" sz="2200" dirty="0" smtClean="0">
                <a:latin typeface="+mn-lt"/>
              </a:rPr>
              <a:t> research team and speakers visiting Brazil quarry</a:t>
            </a:r>
            <a:endParaRPr lang="en-US" sz="2200" dirty="0">
              <a:latin typeface="+mn-lt"/>
            </a:endParaRPr>
          </a:p>
        </p:txBody>
      </p:sp>
      <p:pic>
        <p:nvPicPr>
          <p:cNvPr id="16" name="Picture 15"/>
          <p:cNvPicPr>
            <a:picLocks noChangeAspect="1"/>
          </p:cNvPicPr>
          <p:nvPr/>
        </p:nvPicPr>
        <p:blipFill>
          <a:blip r:embed="rId3"/>
          <a:stretch>
            <a:fillRect/>
          </a:stretch>
        </p:blipFill>
        <p:spPr>
          <a:xfrm>
            <a:off x="6291148" y="253973"/>
            <a:ext cx="6229023" cy="4149443"/>
          </a:xfrm>
          <a:prstGeom prst="rect">
            <a:avLst/>
          </a:prstGeom>
        </p:spPr>
      </p:pic>
      <p:pic>
        <p:nvPicPr>
          <p:cNvPr id="17" name="Picture 16" descr="doctor-and-reseach-te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605" y="4532469"/>
            <a:ext cx="6512981" cy="4341987"/>
          </a:xfrm>
          <a:prstGeom prst="rect">
            <a:avLst/>
          </a:prstGeom>
        </p:spPr>
      </p:pic>
    </p:spTree>
    <p:extLst>
      <p:ext uri="{BB962C8B-B14F-4D97-AF65-F5344CB8AC3E}">
        <p14:creationId xmlns:p14="http://schemas.microsoft.com/office/powerpoint/2010/main" val="39730008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49368" y="488413"/>
            <a:ext cx="12555432" cy="1660603"/>
          </a:xfrm>
        </p:spPr>
        <p:txBody>
          <a:bodyPr/>
          <a:lstStyle/>
          <a:p>
            <a:pPr algn="l"/>
            <a:r>
              <a:rPr lang="en-US" sz="5000" dirty="0" smtClean="0">
                <a:solidFill>
                  <a:srgbClr val="6497CE"/>
                </a:solidFill>
              </a:rPr>
              <a:t>We </a:t>
            </a:r>
            <a:r>
              <a:rPr lang="en-US" sz="5000" dirty="0">
                <a:solidFill>
                  <a:srgbClr val="6497CE"/>
                </a:solidFill>
              </a:rPr>
              <a:t>are leading the charge and deeply embedded in the industry and movement</a:t>
            </a:r>
            <a:r>
              <a:rPr lang="en-US" sz="5000" dirty="0" smtClean="0">
                <a:solidFill>
                  <a:srgbClr val="6497CE"/>
                </a:solidFill>
              </a:rPr>
              <a:t>.</a:t>
            </a:r>
            <a:endParaRPr lang="en-US" sz="5000" dirty="0">
              <a:solidFill>
                <a:srgbClr val="6497CE"/>
              </a:solidFill>
            </a:endParaRPr>
          </a:p>
        </p:txBody>
      </p:sp>
      <p:sp>
        <p:nvSpPr>
          <p:cNvPr id="4" name="TextBox 3"/>
          <p:cNvSpPr txBox="1"/>
          <p:nvPr/>
        </p:nvSpPr>
        <p:spPr>
          <a:xfrm>
            <a:off x="234453" y="6740094"/>
            <a:ext cx="2051461" cy="2676501"/>
          </a:xfrm>
          <a:prstGeom prst="rect">
            <a:avLst/>
          </a:prstGeom>
          <a:solidFill>
            <a:srgbClr val="FFFFFF"/>
          </a:solidFill>
        </p:spPr>
        <p:txBody>
          <a:bodyPr wrap="square" rtlCol="0">
            <a:spAutoFit/>
          </a:bodyPr>
          <a:lstStyle/>
          <a:p>
            <a:endParaRPr lang="en-US" dirty="0"/>
          </a:p>
        </p:txBody>
      </p:sp>
      <p:pic>
        <p:nvPicPr>
          <p:cNvPr id="14" name="Picture 13" descr="IMG_15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44" y="2852063"/>
            <a:ext cx="5685477" cy="4264109"/>
          </a:xfrm>
          <a:prstGeom prst="rect">
            <a:avLst/>
          </a:prstGeom>
        </p:spPr>
      </p:pic>
      <p:pic>
        <p:nvPicPr>
          <p:cNvPr id="15" name="Picture 14" descr="doctor-with-presiden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0400" y="4908548"/>
            <a:ext cx="5567905" cy="3711936"/>
          </a:xfrm>
          <a:prstGeom prst="rect">
            <a:avLst/>
          </a:prstGeom>
        </p:spPr>
      </p:pic>
      <p:sp>
        <p:nvSpPr>
          <p:cNvPr id="17" name="TextBox 16"/>
          <p:cNvSpPr txBox="1"/>
          <p:nvPr/>
        </p:nvSpPr>
        <p:spPr>
          <a:xfrm>
            <a:off x="468905" y="7072215"/>
            <a:ext cx="5802705" cy="461665"/>
          </a:xfrm>
          <a:prstGeom prst="rect">
            <a:avLst/>
          </a:prstGeom>
          <a:noFill/>
        </p:spPr>
        <p:txBody>
          <a:bodyPr wrap="square" rtlCol="0">
            <a:spAutoFit/>
          </a:bodyPr>
          <a:lstStyle/>
          <a:p>
            <a:pPr algn="l"/>
            <a:r>
              <a:rPr lang="en-US" dirty="0" smtClean="0">
                <a:latin typeface="+mn-lt"/>
              </a:rPr>
              <a:t>Quarry near Brasilia</a:t>
            </a:r>
            <a:endParaRPr lang="en-US" dirty="0">
              <a:latin typeface="+mn-lt"/>
            </a:endParaRPr>
          </a:p>
        </p:txBody>
      </p:sp>
      <p:sp>
        <p:nvSpPr>
          <p:cNvPr id="18" name="TextBox 17"/>
          <p:cNvSpPr txBox="1"/>
          <p:nvPr/>
        </p:nvSpPr>
        <p:spPr>
          <a:xfrm>
            <a:off x="6681901" y="8596062"/>
            <a:ext cx="5939469" cy="830997"/>
          </a:xfrm>
          <a:prstGeom prst="rect">
            <a:avLst/>
          </a:prstGeom>
          <a:noFill/>
        </p:spPr>
        <p:txBody>
          <a:bodyPr wrap="square" rtlCol="0">
            <a:spAutoFit/>
          </a:bodyPr>
          <a:lstStyle/>
          <a:p>
            <a:pPr algn="l"/>
            <a:r>
              <a:rPr lang="en-US" dirty="0" smtClean="0"/>
              <a:t>Dr. Peter van </a:t>
            </a:r>
            <a:r>
              <a:rPr lang="en-US" dirty="0" err="1" smtClean="0"/>
              <a:t>Straaten</a:t>
            </a:r>
            <a:r>
              <a:rPr lang="en-US" dirty="0" smtClean="0"/>
              <a:t> with </a:t>
            </a:r>
          </a:p>
          <a:p>
            <a:pPr algn="l"/>
            <a:r>
              <a:rPr lang="en-US" dirty="0" smtClean="0"/>
              <a:t>Tanzanian President, </a:t>
            </a:r>
            <a:r>
              <a:rPr lang="en-US" dirty="0" err="1"/>
              <a:t>Jakaya</a:t>
            </a:r>
            <a:r>
              <a:rPr lang="en-US" dirty="0"/>
              <a:t> </a:t>
            </a:r>
            <a:r>
              <a:rPr lang="en-US" dirty="0" err="1"/>
              <a:t>Kikwete</a:t>
            </a:r>
            <a:endParaRPr lang="en-US" dirty="0"/>
          </a:p>
        </p:txBody>
      </p:sp>
    </p:spTree>
    <p:extLst>
      <p:ext uri="{BB962C8B-B14F-4D97-AF65-F5344CB8AC3E}">
        <p14:creationId xmlns:p14="http://schemas.microsoft.com/office/powerpoint/2010/main" val="29396885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49742" y="0"/>
            <a:ext cx="7802563" cy="806450"/>
          </a:xfrm>
        </p:spPr>
        <p:txBody>
          <a:bodyPr/>
          <a:lstStyle/>
          <a:p>
            <a:r>
              <a:rPr lang="en-US" sz="4400" dirty="0" smtClean="0"/>
              <a:t>Our Projects</a:t>
            </a:r>
            <a:endParaRPr lang="en-US" sz="4400" dirty="0"/>
          </a:p>
        </p:txBody>
      </p:sp>
      <p:pic>
        <p:nvPicPr>
          <p:cNvPr id="2" name="Picture Placeholder 1"/>
          <p:cNvPicPr>
            <a:picLocks noGrp="1" noChangeAspect="1"/>
          </p:cNvPicPr>
          <p:nvPr>
            <p:ph type="pic" idx="1"/>
          </p:nvPr>
        </p:nvPicPr>
        <p:blipFill>
          <a:blip r:embed="rId2"/>
          <a:srcRect l="-64" r="-64"/>
          <a:stretch>
            <a:fillRect/>
          </a:stretch>
        </p:blipFill>
        <p:spPr>
          <a:xfrm>
            <a:off x="6818665" y="5650954"/>
            <a:ext cx="5157961" cy="3868208"/>
          </a:xfrm>
        </p:spPr>
      </p:pic>
      <p:sp>
        <p:nvSpPr>
          <p:cNvPr id="8" name="Text Placeholder 7"/>
          <p:cNvSpPr>
            <a:spLocks noGrp="1"/>
          </p:cNvSpPr>
          <p:nvPr>
            <p:ph type="body" sz="half" idx="2"/>
          </p:nvPr>
        </p:nvSpPr>
        <p:spPr>
          <a:xfrm>
            <a:off x="849744" y="757438"/>
            <a:ext cx="7802563" cy="1144587"/>
          </a:xfrm>
        </p:spPr>
        <p:txBody>
          <a:bodyPr/>
          <a:lstStyle/>
          <a:p>
            <a:r>
              <a:rPr lang="en-US" sz="3200" dirty="0" smtClean="0"/>
              <a:t>We are initiating local and global projects. </a:t>
            </a:r>
            <a:endParaRPr lang="en-US" sz="3200" dirty="0"/>
          </a:p>
        </p:txBody>
      </p:sp>
      <p:sp>
        <p:nvSpPr>
          <p:cNvPr id="3" name="TextBox 2"/>
          <p:cNvSpPr txBox="1"/>
          <p:nvPr/>
        </p:nvSpPr>
        <p:spPr>
          <a:xfrm>
            <a:off x="1015963" y="2688595"/>
            <a:ext cx="4825817" cy="954107"/>
          </a:xfrm>
          <a:prstGeom prst="rect">
            <a:avLst/>
          </a:prstGeom>
          <a:noFill/>
        </p:spPr>
        <p:txBody>
          <a:bodyPr wrap="square" rtlCol="0">
            <a:spAutoFit/>
          </a:bodyPr>
          <a:lstStyle/>
          <a:p>
            <a:pPr algn="l"/>
            <a:r>
              <a:rPr lang="en-US" sz="2800" dirty="0" smtClean="0"/>
              <a:t>University of Massachusetts Research Sites</a:t>
            </a:r>
            <a:endParaRPr lang="en-US" sz="2800" dirty="0"/>
          </a:p>
        </p:txBody>
      </p:sp>
      <p:sp>
        <p:nvSpPr>
          <p:cNvPr id="9" name="TextBox 8"/>
          <p:cNvSpPr txBox="1"/>
          <p:nvPr/>
        </p:nvSpPr>
        <p:spPr>
          <a:xfrm>
            <a:off x="273528" y="6876850"/>
            <a:ext cx="1875622" cy="2539745"/>
          </a:xfrm>
          <a:prstGeom prst="rect">
            <a:avLst/>
          </a:prstGeom>
          <a:solidFill>
            <a:srgbClr val="FFFFFF"/>
          </a:solidFill>
        </p:spPr>
        <p:txBody>
          <a:bodyPr wrap="square" rtlCol="0">
            <a:spAutoFit/>
          </a:bodyPr>
          <a:lstStyle/>
          <a:p>
            <a:endParaRPr lang="en-US" dirty="0"/>
          </a:p>
        </p:txBody>
      </p:sp>
      <p:pic>
        <p:nvPicPr>
          <p:cNvPr id="10" name="Picture 9" descr="photo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092" y="1582456"/>
            <a:ext cx="5065980" cy="3799485"/>
          </a:xfrm>
          <a:prstGeom prst="rect">
            <a:avLst/>
          </a:prstGeom>
        </p:spPr>
      </p:pic>
      <p:pic>
        <p:nvPicPr>
          <p:cNvPr id="12" name="Picture 11" descr="photo 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55339" y="5626511"/>
            <a:ext cx="5249676" cy="3937257"/>
          </a:xfrm>
          <a:prstGeom prst="rect">
            <a:avLst/>
          </a:prstGeom>
        </p:spPr>
      </p:pic>
    </p:spTree>
    <p:extLst>
      <p:ext uri="{BB962C8B-B14F-4D97-AF65-F5344CB8AC3E}">
        <p14:creationId xmlns:p14="http://schemas.microsoft.com/office/powerpoint/2010/main" val="41986162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5840" y="6759631"/>
            <a:ext cx="1934235" cy="2793720"/>
          </a:xfrm>
          <a:prstGeom prst="rect">
            <a:avLst/>
          </a:prstGeom>
          <a:solidFill>
            <a:srgbClr val="FFFFFF"/>
          </a:solidFill>
        </p:spPr>
        <p:txBody>
          <a:bodyPr wrap="square" rtlCol="0">
            <a:spAutoFit/>
          </a:bodyPr>
          <a:lstStyle/>
          <a:p>
            <a:endParaRPr lang="en-US" dirty="0"/>
          </a:p>
        </p:txBody>
      </p:sp>
      <p:pic>
        <p:nvPicPr>
          <p:cNvPr id="72705" name="Picture 1"/>
          <p:cNvPicPr>
            <a:picLocks noChangeAspect="1" noChangeArrowheads="1"/>
          </p:cNvPicPr>
          <p:nvPr/>
        </p:nvPicPr>
        <p:blipFill>
          <a:blip r:embed="rId2">
            <a:extLst>
              <a:ext uri="{28A0092B-C50C-407E-A947-70E740481C1C}">
                <a14:useLocalDpi xmlns:a14="http://schemas.microsoft.com/office/drawing/2010/main" val="0"/>
              </a:ext>
            </a:extLst>
          </a:blip>
          <a:srcRect l="932" r="932"/>
          <a:stretch>
            <a:fillRect/>
          </a:stretch>
        </p:blipFill>
        <p:spPr bwMode="auto">
          <a:xfrm>
            <a:off x="1981200" y="4140200"/>
            <a:ext cx="53467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270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444500"/>
            <a:ext cx="53467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270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8075" y="406400"/>
            <a:ext cx="48260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2708" name="Rectangle 4"/>
          <p:cNvSpPr>
            <a:spLocks/>
          </p:cNvSpPr>
          <p:nvPr/>
        </p:nvSpPr>
        <p:spPr bwMode="auto">
          <a:xfrm>
            <a:off x="9042400" y="292100"/>
            <a:ext cx="177800" cy="1524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72709" name="Rectangle 5"/>
          <p:cNvSpPr>
            <a:spLocks/>
          </p:cNvSpPr>
          <p:nvPr/>
        </p:nvSpPr>
        <p:spPr bwMode="auto">
          <a:xfrm>
            <a:off x="9042400" y="7772400"/>
            <a:ext cx="177800" cy="1524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75782" name="Rectangle 6"/>
          <p:cNvSpPr>
            <a:spLocks noGrp="1" noChangeArrowheads="1"/>
          </p:cNvSpPr>
          <p:nvPr>
            <p:ph type="title"/>
          </p:nvPr>
        </p:nvSpPr>
        <p:spPr>
          <a:xfrm>
            <a:off x="2070100" y="8026400"/>
            <a:ext cx="9550400" cy="1117600"/>
          </a:xfrm>
        </p:spPr>
        <p:txBody>
          <a:bodyPr anchor="ctr"/>
          <a:lstStyle/>
          <a:p>
            <a:pPr eaLnBrk="1" hangingPunct="1">
              <a:defRPr/>
            </a:pPr>
            <a:r>
              <a:rPr lang="en-US" sz="5100" smtClean="0">
                <a:solidFill>
                  <a:srgbClr val="60A2D0"/>
                </a:solidFill>
              </a:rPr>
              <a:t>Brazil</a:t>
            </a:r>
          </a:p>
        </p:txBody>
      </p:sp>
      <p:pic>
        <p:nvPicPr>
          <p:cNvPr id="72711"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25" y="4103688"/>
            <a:ext cx="48133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5840" y="6759631"/>
            <a:ext cx="1934235" cy="2793720"/>
          </a:xfrm>
          <a:prstGeom prst="rect">
            <a:avLst/>
          </a:prstGeom>
          <a:solidFill>
            <a:srgbClr val="FFFFFF"/>
          </a:solidFill>
        </p:spPr>
        <p:txBody>
          <a:bodyPr wrap="square" rtlCol="0">
            <a:spAutoFit/>
          </a:bodyPr>
          <a:lstStyle/>
          <a:p>
            <a:endParaRPr lang="en-US" dirty="0"/>
          </a:p>
        </p:txBody>
      </p:sp>
      <p:pic>
        <p:nvPicPr>
          <p:cNvPr id="7680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9900" y="4141788"/>
            <a:ext cx="25019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680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800" y="433388"/>
            <a:ext cx="48260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680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46088"/>
            <a:ext cx="49149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9876" name="Rectangle 4"/>
          <p:cNvSpPr>
            <a:spLocks noGrp="1" noChangeArrowheads="1"/>
          </p:cNvSpPr>
          <p:nvPr>
            <p:ph type="body" idx="1"/>
          </p:nvPr>
        </p:nvSpPr>
        <p:spPr>
          <a:xfrm>
            <a:off x="9875722" y="9169400"/>
            <a:ext cx="2933700" cy="584200"/>
          </a:xfrm>
        </p:spPr>
        <p:txBody>
          <a:bodyPr/>
          <a:lstStyle/>
          <a:p>
            <a:pPr marL="0" indent="0" eaLnBrk="1" hangingPunct="1">
              <a:defRPr/>
            </a:pPr>
            <a:r>
              <a:rPr lang="en-US" dirty="0" err="1" smtClean="0">
                <a:solidFill>
                  <a:srgbClr val="DB692A"/>
                </a:solidFill>
              </a:rPr>
              <a:t>Goiás</a:t>
            </a:r>
            <a:r>
              <a:rPr lang="en-US" dirty="0" smtClean="0">
                <a:solidFill>
                  <a:srgbClr val="DB692A"/>
                </a:solidFill>
              </a:rPr>
              <a:t>, Brazil - 2010</a:t>
            </a:r>
          </a:p>
        </p:txBody>
      </p:sp>
      <p:sp>
        <p:nvSpPr>
          <p:cNvPr id="76805" name="Rectangle 5"/>
          <p:cNvSpPr>
            <a:spLocks/>
          </p:cNvSpPr>
          <p:nvPr/>
        </p:nvSpPr>
        <p:spPr bwMode="auto">
          <a:xfrm>
            <a:off x="2187327" y="8045937"/>
            <a:ext cx="95504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4000" dirty="0">
                <a:solidFill>
                  <a:srgbClr val="60A2D0"/>
                </a:solidFill>
                <a:ea typeface="ＭＳ Ｐゴシック" charset="0"/>
              </a:rPr>
              <a:t>Remineralizing </a:t>
            </a:r>
            <a:r>
              <a:rPr lang="en-US" sz="4000" dirty="0" smtClean="0">
                <a:solidFill>
                  <a:srgbClr val="60A2D0"/>
                </a:solidFill>
                <a:ea typeface="ＭＳ Ｐゴシック" charset="0"/>
              </a:rPr>
              <a:t> bougainvillea near Brasilia</a:t>
            </a:r>
            <a:endParaRPr lang="en-US" sz="4000" dirty="0">
              <a:solidFill>
                <a:srgbClr val="60A2D0"/>
              </a:solidFill>
              <a:ea typeface="ＭＳ Ｐゴシック" charset="0"/>
            </a:endParaRPr>
          </a:p>
        </p:txBody>
      </p:sp>
      <p:pic>
        <p:nvPicPr>
          <p:cNvPr id="76806" name="Picture 6"/>
          <p:cNvPicPr>
            <a:picLocks noChangeAspect="1" noChangeArrowheads="1"/>
          </p:cNvPicPr>
          <p:nvPr/>
        </p:nvPicPr>
        <p:blipFill>
          <a:blip r:embed="rId5">
            <a:extLst>
              <a:ext uri="{28A0092B-C50C-407E-A947-70E740481C1C}">
                <a14:useLocalDpi xmlns:a14="http://schemas.microsoft.com/office/drawing/2010/main" val="0"/>
              </a:ext>
            </a:extLst>
          </a:blip>
          <a:srcRect t="24817" b="313"/>
          <a:stretch>
            <a:fillRect/>
          </a:stretch>
        </p:blipFill>
        <p:spPr bwMode="auto">
          <a:xfrm>
            <a:off x="1981200" y="4140200"/>
            <a:ext cx="7259638"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9879" name="Rectangle 7"/>
          <p:cNvSpPr>
            <a:spLocks/>
          </p:cNvSpPr>
          <p:nvPr/>
        </p:nvSpPr>
        <p:spPr bwMode="auto">
          <a:xfrm>
            <a:off x="2190750" y="3409950"/>
            <a:ext cx="31972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solidFill>
                  <a:srgbClr val="FFFFFF"/>
                </a:solidFill>
                <a:effectLst>
                  <a:outerShdw blurRad="38100" dist="38100" dir="2700000" algn="tl">
                    <a:srgbClr val="DDDDDD"/>
                  </a:outerShdw>
                </a:effectLst>
                <a:ea typeface="ＭＳ Ｐゴシック" charset="0"/>
                <a:cs typeface="Helvetica Neue Light" charset="0"/>
              </a:rPr>
              <a:t>Before Remineralization</a:t>
            </a:r>
          </a:p>
        </p:txBody>
      </p:sp>
      <p:sp>
        <p:nvSpPr>
          <p:cNvPr id="79880" name="Rectangle 8"/>
          <p:cNvSpPr>
            <a:spLocks/>
          </p:cNvSpPr>
          <p:nvPr/>
        </p:nvSpPr>
        <p:spPr bwMode="auto">
          <a:xfrm>
            <a:off x="8547100" y="3384550"/>
            <a:ext cx="300513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solidFill>
                  <a:srgbClr val="FFFFFF"/>
                </a:solidFill>
                <a:effectLst>
                  <a:outerShdw blurRad="38100" dist="38100" dir="2700000" algn="tl">
                    <a:srgbClr val="DDDDDD"/>
                  </a:outerShdw>
                </a:effectLst>
                <a:ea typeface="ＭＳ Ｐゴシック" charset="0"/>
                <a:cs typeface="Helvetica Neue Light" charset="0"/>
              </a:rPr>
              <a:t>Local basalt rock dust</a:t>
            </a:r>
          </a:p>
        </p:txBody>
      </p:sp>
      <p:sp>
        <p:nvSpPr>
          <p:cNvPr id="79881" name="Rectangle 9"/>
          <p:cNvSpPr>
            <a:spLocks/>
          </p:cNvSpPr>
          <p:nvPr/>
        </p:nvSpPr>
        <p:spPr bwMode="auto">
          <a:xfrm>
            <a:off x="2224088" y="7118350"/>
            <a:ext cx="19097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solidFill>
                  <a:srgbClr val="FFFFFF"/>
                </a:solidFill>
                <a:effectLst>
                  <a:outerShdw blurRad="38100" dist="38100" dir="2700000" algn="tl">
                    <a:srgbClr val="DDDDDD"/>
                  </a:outerShdw>
                </a:effectLst>
                <a:ea typeface="ＭＳ Ｐゴシック" charset="0"/>
                <a:cs typeface="Helvetica Neue Light" charset="0"/>
              </a:rPr>
              <a:t>After 6 weeks</a:t>
            </a:r>
          </a:p>
        </p:txBody>
      </p:sp>
    </p:spTree>
    <p:extLst>
      <p:ext uri="{BB962C8B-B14F-4D97-AF65-F5344CB8AC3E}">
        <p14:creationId xmlns:p14="http://schemas.microsoft.com/office/powerpoint/2010/main" val="12704158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44500"/>
            <a:ext cx="4851400" cy="732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154" name="Rectangle 2"/>
          <p:cNvSpPr>
            <a:spLocks noGrp="1" noChangeArrowheads="1"/>
          </p:cNvSpPr>
          <p:nvPr>
            <p:ph type="body" idx="1"/>
          </p:nvPr>
        </p:nvSpPr>
        <p:spPr>
          <a:xfrm>
            <a:off x="7226300" y="4483100"/>
            <a:ext cx="4546600" cy="3810000"/>
          </a:xfrm>
        </p:spPr>
        <p:txBody>
          <a:bodyPr/>
          <a:lstStyle/>
          <a:p>
            <a:pPr marL="0" indent="0" eaLnBrk="1" hangingPunct="1">
              <a:defRPr/>
            </a:pPr>
            <a:r>
              <a:rPr lang="en-US" smtClean="0"/>
              <a:t>Joanna Campe, </a:t>
            </a:r>
          </a:p>
          <a:p>
            <a:pPr marL="0" indent="0" eaLnBrk="1" hangingPunct="1">
              <a:defRPr/>
            </a:pPr>
            <a:r>
              <a:rPr lang="en-US" smtClean="0"/>
              <a:t>Founder and Executive Director of Remineralize the Earth, advocating remineralization in the 1980s. </a:t>
            </a:r>
          </a:p>
          <a:p>
            <a:pPr marL="0" indent="0" eaLnBrk="1" hangingPunct="1">
              <a:defRPr/>
            </a:pPr>
            <a:endParaRPr lang="en-US" smtClean="0"/>
          </a:p>
          <a:p>
            <a:pPr marL="0" indent="0" eaLnBrk="1" hangingPunct="1">
              <a:defRPr/>
            </a:pPr>
            <a:endParaRPr lang="en-US" smtClean="0"/>
          </a:p>
          <a:p>
            <a:pPr marL="0" indent="0" eaLnBrk="1" hangingPunct="1">
              <a:defRPr/>
            </a:pPr>
            <a:r>
              <a:rPr lang="en-US" smtClean="0">
                <a:hlinkClick r:id="rId4"/>
              </a:rPr>
              <a:t>http://www.remineralize.org</a:t>
            </a:r>
            <a:endParaRPr lang="en-US" smtClean="0"/>
          </a:p>
        </p:txBody>
      </p:sp>
      <p:sp>
        <p:nvSpPr>
          <p:cNvPr id="2" name="TextBox 1"/>
          <p:cNvSpPr txBox="1"/>
          <p:nvPr/>
        </p:nvSpPr>
        <p:spPr>
          <a:xfrm>
            <a:off x="2097316" y="8004927"/>
            <a:ext cx="10486578" cy="1200328"/>
          </a:xfrm>
          <a:prstGeom prst="rect">
            <a:avLst/>
          </a:prstGeom>
          <a:noFill/>
        </p:spPr>
        <p:txBody>
          <a:bodyPr wrap="square" rtlCol="0">
            <a:spAutoFit/>
          </a:bodyPr>
          <a:lstStyle/>
          <a:p>
            <a:pPr algn="l"/>
            <a:r>
              <a:rPr lang="en-US" i="1" dirty="0" smtClean="0">
                <a:solidFill>
                  <a:schemeClr val="tx2"/>
                </a:solidFill>
                <a:latin typeface="Helvetica Neue Light"/>
                <a:cs typeface="Helvetica Neue Light"/>
              </a:rPr>
              <a:t>It is the vast micro-universe of the </a:t>
            </a:r>
            <a:r>
              <a:rPr lang="en-US" b="1" i="1" dirty="0" smtClean="0">
                <a:solidFill>
                  <a:schemeClr val="tx2"/>
                </a:solidFill>
                <a:latin typeface="Helvetica Neue Light"/>
                <a:cs typeface="Helvetica Neue Light"/>
              </a:rPr>
              <a:t>soil</a:t>
            </a:r>
            <a:r>
              <a:rPr lang="en-US" i="1" dirty="0" smtClean="0">
                <a:solidFill>
                  <a:schemeClr val="tx2"/>
                </a:solidFill>
                <a:latin typeface="Helvetica Neue Light"/>
                <a:cs typeface="Helvetica Neue Light"/>
              </a:rPr>
              <a:t> that supports all life and it is mineral rich and healthy soils that are crucial for sequestering carbon and stabilizing our climate.</a:t>
            </a:r>
            <a:endParaRPr lang="en-US" i="1" dirty="0">
              <a:solidFill>
                <a:schemeClr val="tx2"/>
              </a:solidFill>
              <a:latin typeface="Helvetica Neue Light"/>
              <a:cs typeface="Helvetica Neue Ligh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p:cNvSpPr>
          <p:nvPr/>
        </p:nvSpPr>
        <p:spPr bwMode="auto">
          <a:xfrm>
            <a:off x="1981200" y="8375650"/>
            <a:ext cx="71247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5100">
                <a:solidFill>
                  <a:srgbClr val="60A2D0"/>
                </a:solidFill>
                <a:ea typeface="ＭＳ Ｐゴシック" charset="0"/>
              </a:rPr>
              <a:t>Mexico</a:t>
            </a:r>
          </a:p>
        </p:txBody>
      </p:sp>
      <p:sp>
        <p:nvSpPr>
          <p:cNvPr id="66562" name="Rectangle 2"/>
          <p:cNvSpPr>
            <a:spLocks noGrp="1" noChangeArrowheads="1"/>
          </p:cNvSpPr>
          <p:nvPr>
            <p:ph type="body" idx="1"/>
          </p:nvPr>
        </p:nvSpPr>
        <p:spPr>
          <a:xfrm>
            <a:off x="2193925" y="2108200"/>
            <a:ext cx="4737100" cy="2997200"/>
          </a:xfrm>
        </p:spPr>
        <p:txBody>
          <a:bodyPr/>
          <a:lstStyle/>
          <a:p>
            <a:pPr marL="0" indent="0" eaLnBrk="1" hangingPunct="1">
              <a:defRPr/>
            </a:pPr>
            <a:r>
              <a:rPr lang="en-US" dirty="0" smtClean="0">
                <a:solidFill>
                  <a:srgbClr val="0091CE"/>
                </a:solidFill>
              </a:rPr>
              <a:t>Zacatecas</a:t>
            </a:r>
          </a:p>
          <a:p>
            <a:pPr marL="0" indent="0" algn="l" eaLnBrk="1" hangingPunct="1">
              <a:defRPr/>
            </a:pPr>
            <a:endParaRPr lang="en-US" dirty="0" smtClean="0">
              <a:solidFill>
                <a:srgbClr val="535353"/>
              </a:solidFill>
            </a:endParaRPr>
          </a:p>
          <a:p>
            <a:pPr marL="0" indent="0" algn="l" eaLnBrk="1" hangingPunct="1">
              <a:defRPr/>
            </a:pPr>
            <a:r>
              <a:rPr lang="en-US" dirty="0" smtClean="0">
                <a:solidFill>
                  <a:srgbClr val="535353"/>
                </a:solidFill>
              </a:rPr>
              <a:t>After a huge decline in bean production from 2002-2007 rock dust replaced Urea and increased production 300%.</a:t>
            </a:r>
          </a:p>
          <a:p>
            <a:pPr marL="0" indent="0" algn="l" eaLnBrk="1" hangingPunct="1">
              <a:defRPr/>
            </a:pPr>
            <a:endParaRPr lang="en-US" dirty="0">
              <a:solidFill>
                <a:srgbClr val="535353"/>
              </a:solidFill>
            </a:endParaRPr>
          </a:p>
          <a:p>
            <a:pPr marL="0" indent="0" algn="l" eaLnBrk="1" hangingPunct="1">
              <a:defRPr/>
            </a:pPr>
            <a:r>
              <a:rPr lang="en-US" dirty="0" smtClean="0">
                <a:solidFill>
                  <a:srgbClr val="535353"/>
                </a:solidFill>
              </a:rPr>
              <a:t>Production of corn, grape, peach, </a:t>
            </a:r>
            <a:r>
              <a:rPr lang="en-US" dirty="0" err="1" smtClean="0">
                <a:solidFill>
                  <a:srgbClr val="535353"/>
                </a:solidFill>
              </a:rPr>
              <a:t>nopal</a:t>
            </a:r>
            <a:r>
              <a:rPr lang="en-US" dirty="0" smtClean="0">
                <a:solidFill>
                  <a:srgbClr val="535353"/>
                </a:solidFill>
              </a:rPr>
              <a:t> and several varieties of chili pepper also increased.</a:t>
            </a:r>
          </a:p>
        </p:txBody>
      </p:sp>
      <p:sp>
        <p:nvSpPr>
          <p:cNvPr id="63492" name="Rectangle 4"/>
          <p:cNvSpPr>
            <a:spLocks/>
          </p:cNvSpPr>
          <p:nvPr/>
        </p:nvSpPr>
        <p:spPr bwMode="auto">
          <a:xfrm>
            <a:off x="6397625" y="5341937"/>
            <a:ext cx="60071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spcBef>
                <a:spcPts val="1800"/>
              </a:spcBef>
              <a:buClr>
                <a:srgbClr val="60A2D0"/>
              </a:buClr>
              <a:buSzPct val="125000"/>
              <a:buFont typeface="Helvetica Neue Light" charset="0"/>
              <a:buNone/>
            </a:pPr>
            <a:r>
              <a:rPr lang="en-US" sz="2000" dirty="0">
                <a:solidFill>
                  <a:srgbClr val="0079A5"/>
                </a:solidFill>
                <a:ea typeface="ＭＳ Ｐゴシック" charset="0"/>
              </a:rPr>
              <a:t>Zapopan, Jalisco</a:t>
            </a:r>
            <a:r>
              <a:rPr lang="en-US" sz="2000" dirty="0">
                <a:solidFill>
                  <a:srgbClr val="535353"/>
                </a:solidFill>
                <a:ea typeface="ＭＳ Ｐゴシック" charset="0"/>
              </a:rPr>
              <a:t> </a:t>
            </a:r>
            <a:endParaRPr lang="en-US" sz="2000" dirty="0" smtClean="0">
              <a:solidFill>
                <a:srgbClr val="535353"/>
              </a:solidFill>
              <a:ea typeface="ＭＳ Ｐゴシック" charset="0"/>
            </a:endParaRPr>
          </a:p>
          <a:p>
            <a:pPr algn="l">
              <a:spcBef>
                <a:spcPts val="1800"/>
              </a:spcBef>
              <a:buClr>
                <a:srgbClr val="60A2D0"/>
              </a:buClr>
              <a:buSzPct val="125000"/>
              <a:buFont typeface="Helvetica Neue Light" charset="0"/>
              <a:buNone/>
            </a:pPr>
            <a:r>
              <a:rPr lang="en-US" sz="2000" dirty="0" smtClean="0">
                <a:solidFill>
                  <a:srgbClr val="535353"/>
                </a:solidFill>
                <a:ea typeface="ＭＳ Ｐゴシック" charset="0"/>
              </a:rPr>
              <a:t>Farmers </a:t>
            </a:r>
            <a:r>
              <a:rPr lang="en-US" sz="2000" dirty="0">
                <a:solidFill>
                  <a:srgbClr val="535353"/>
                </a:solidFill>
                <a:ea typeface="ＭＳ Ｐゴシック" charset="0"/>
              </a:rPr>
              <a:t>were trained to use rock dust in 28 towns. The government initiative included public parks, gardens, and a forest area. </a:t>
            </a:r>
            <a:endParaRPr lang="en-US" sz="2000" dirty="0" smtClean="0">
              <a:solidFill>
                <a:srgbClr val="535353"/>
              </a:solidFill>
              <a:ea typeface="ＭＳ Ｐゴシック" charset="0"/>
            </a:endParaRPr>
          </a:p>
          <a:p>
            <a:pPr algn="l">
              <a:spcBef>
                <a:spcPts val="1800"/>
              </a:spcBef>
              <a:buClr>
                <a:srgbClr val="60A2D0"/>
              </a:buClr>
              <a:buSzPct val="125000"/>
              <a:buFont typeface="Helvetica Neue Light" charset="0"/>
              <a:buNone/>
            </a:pPr>
            <a:r>
              <a:rPr lang="en-US" sz="2000" dirty="0" smtClean="0">
                <a:solidFill>
                  <a:srgbClr val="535353"/>
                </a:solidFill>
                <a:ea typeface="ＭＳ Ｐゴシック" charset="0"/>
              </a:rPr>
              <a:t>500 </a:t>
            </a:r>
            <a:r>
              <a:rPr lang="en-US" sz="2000" dirty="0">
                <a:solidFill>
                  <a:srgbClr val="535353"/>
                </a:solidFill>
                <a:ea typeface="ＭＳ Ｐゴシック" charset="0"/>
              </a:rPr>
              <a:t>children attended a workshop to learn how to </a:t>
            </a:r>
            <a:r>
              <a:rPr lang="en-US" sz="2000" dirty="0" err="1">
                <a:solidFill>
                  <a:srgbClr val="535353"/>
                </a:solidFill>
                <a:ea typeface="ＭＳ Ｐゴシック" charset="0"/>
              </a:rPr>
              <a:t>remineralize</a:t>
            </a:r>
            <a:r>
              <a:rPr lang="en-US" sz="2000" dirty="0">
                <a:solidFill>
                  <a:srgbClr val="535353"/>
                </a:solidFill>
                <a:ea typeface="ＭＳ Ｐゴシック" charset="0"/>
              </a:rPr>
              <a:t> trees with rock dust.</a:t>
            </a:r>
          </a:p>
        </p:txBody>
      </p:sp>
      <p:pic>
        <p:nvPicPr>
          <p:cNvPr id="634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225" y="5268912"/>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34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2057400"/>
            <a:ext cx="52197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1320800" y="533400"/>
            <a:ext cx="11201400" cy="1446550"/>
          </a:xfrm>
          <a:prstGeom prst="rect">
            <a:avLst/>
          </a:prstGeom>
          <a:noFill/>
        </p:spPr>
        <p:txBody>
          <a:bodyPr wrap="square" rtlCol="0">
            <a:spAutoFit/>
          </a:bodyPr>
          <a:lstStyle/>
          <a:p>
            <a:r>
              <a:rPr lang="en-US" sz="4000" dirty="0" smtClean="0">
                <a:solidFill>
                  <a:schemeClr val="accent1">
                    <a:lumMod val="60000"/>
                    <a:lumOff val="40000"/>
                  </a:schemeClr>
                </a:solidFill>
              </a:rPr>
              <a:t>Increasing Crop Yields in Mexico</a:t>
            </a:r>
          </a:p>
          <a:p>
            <a:r>
              <a:rPr lang="en-US" dirty="0" smtClean="0">
                <a:solidFill>
                  <a:srgbClr val="60A2D0"/>
                </a:solidFill>
                <a:ea typeface="ＭＳ Ｐゴシック" charset="0"/>
              </a:rPr>
              <a:t>Remineralization of </a:t>
            </a:r>
            <a:r>
              <a:rPr lang="en-US" dirty="0">
                <a:solidFill>
                  <a:srgbClr val="60A2D0"/>
                </a:solidFill>
                <a:ea typeface="ＭＳ Ｐゴシック" charset="0"/>
              </a:rPr>
              <a:t>22,000 hectares with government subsidies (2008-2009)</a:t>
            </a:r>
          </a:p>
          <a:p>
            <a:r>
              <a:rPr lang="en-US" dirty="0" smtClean="0">
                <a:solidFill>
                  <a:schemeClr val="accent1">
                    <a:lumMod val="60000"/>
                    <a:lumOff val="40000"/>
                  </a:schemeClr>
                </a:solidFill>
              </a:rPr>
              <a:t> </a:t>
            </a:r>
            <a:endParaRPr lang="en-US" dirty="0">
              <a:solidFill>
                <a:schemeClr val="accent1">
                  <a:lumMod val="60000"/>
                  <a:lumOff val="40000"/>
                </a:schemeClr>
              </a:solidFill>
            </a:endParaRPr>
          </a:p>
        </p:txBody>
      </p:sp>
      <p:sp>
        <p:nvSpPr>
          <p:cNvPr id="3" name="TextBox 2"/>
          <p:cNvSpPr txBox="1"/>
          <p:nvPr/>
        </p:nvSpPr>
        <p:spPr>
          <a:xfrm>
            <a:off x="9015739" y="9220200"/>
            <a:ext cx="3962400" cy="307777"/>
          </a:xfrm>
          <a:prstGeom prst="rect">
            <a:avLst/>
          </a:prstGeom>
          <a:noFill/>
        </p:spPr>
        <p:txBody>
          <a:bodyPr wrap="square" rtlCol="0">
            <a:spAutoFit/>
          </a:bodyPr>
          <a:lstStyle/>
          <a:p>
            <a:r>
              <a:rPr lang="en-US" sz="1400" dirty="0">
                <a:solidFill>
                  <a:srgbClr val="60A2D0"/>
                </a:solidFill>
                <a:ea typeface="ＭＳ Ｐゴシック" charset="0"/>
              </a:rPr>
              <a:t>Agro </a:t>
            </a:r>
            <a:r>
              <a:rPr lang="en-US" sz="1400" dirty="0" err="1">
                <a:solidFill>
                  <a:srgbClr val="60A2D0"/>
                </a:solidFill>
                <a:ea typeface="ＭＳ Ｐゴシック" charset="0"/>
              </a:rPr>
              <a:t>Insumos</a:t>
            </a:r>
            <a:r>
              <a:rPr lang="en-US" sz="1400" dirty="0">
                <a:solidFill>
                  <a:srgbClr val="60A2D0"/>
                </a:solidFill>
                <a:ea typeface="ＭＳ Ｐゴシック" charset="0"/>
              </a:rPr>
              <a:t> Nova Terra SA </a:t>
            </a:r>
            <a:endParaRPr lang="en-US"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p:cNvSpPr>
          <p:nvPr/>
        </p:nvSpPr>
        <p:spPr bwMode="auto">
          <a:xfrm>
            <a:off x="1981200" y="8375650"/>
            <a:ext cx="71247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5100">
                <a:solidFill>
                  <a:srgbClr val="60A2D0"/>
                </a:solidFill>
                <a:ea typeface="ＭＳ Ｐゴシック" charset="0"/>
              </a:rPr>
              <a:t>Mexico</a:t>
            </a:r>
          </a:p>
        </p:txBody>
      </p:sp>
      <p:sp>
        <p:nvSpPr>
          <p:cNvPr id="64514" name="Rectangle 2"/>
          <p:cNvSpPr>
            <a:spLocks/>
          </p:cNvSpPr>
          <p:nvPr/>
        </p:nvSpPr>
        <p:spPr bwMode="auto">
          <a:xfrm>
            <a:off x="1549400" y="381000"/>
            <a:ext cx="101854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3800" dirty="0">
                <a:solidFill>
                  <a:srgbClr val="60A2D0"/>
                </a:solidFill>
                <a:ea typeface="ＭＳ Ｐゴシック" charset="0"/>
              </a:rPr>
              <a:t> </a:t>
            </a:r>
            <a:r>
              <a:rPr lang="en-US" sz="3800" dirty="0" smtClean="0">
                <a:solidFill>
                  <a:srgbClr val="60A2D0"/>
                </a:solidFill>
                <a:ea typeface="ＭＳ Ｐゴシック" charset="0"/>
              </a:rPr>
              <a:t>ECOAGRO Farmer’s Collaborative in Sinaloa</a:t>
            </a:r>
            <a:endParaRPr lang="en-US" sz="3800" dirty="0">
              <a:solidFill>
                <a:srgbClr val="60A2D0"/>
              </a:solidFill>
              <a:ea typeface="ＭＳ Ｐゴシック" charset="0"/>
            </a:endParaRPr>
          </a:p>
        </p:txBody>
      </p:sp>
      <p:sp>
        <p:nvSpPr>
          <p:cNvPr id="64515" name="Rectangle 3"/>
          <p:cNvSpPr>
            <a:spLocks/>
          </p:cNvSpPr>
          <p:nvPr/>
        </p:nvSpPr>
        <p:spPr bwMode="auto">
          <a:xfrm>
            <a:off x="2692400" y="1676400"/>
            <a:ext cx="632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spcBef>
                <a:spcPts val="1800"/>
              </a:spcBef>
              <a:buClr>
                <a:srgbClr val="60A2D0"/>
              </a:buClr>
              <a:buSzPct val="125000"/>
              <a:buFont typeface="Helvetica Neue Light" charset="0"/>
              <a:buNone/>
            </a:pPr>
            <a:r>
              <a:rPr lang="en-US" dirty="0" smtClean="0">
                <a:solidFill>
                  <a:srgbClr val="535353"/>
                </a:solidFill>
                <a:ea typeface="ＭＳ Ｐゴシック" charset="0"/>
              </a:rPr>
              <a:t>A </a:t>
            </a:r>
            <a:r>
              <a:rPr lang="en-US" dirty="0">
                <a:solidFill>
                  <a:srgbClr val="535353"/>
                </a:solidFill>
                <a:ea typeface="ＭＳ Ｐゴシック" charset="0"/>
              </a:rPr>
              <a:t>farmers </a:t>
            </a:r>
            <a:r>
              <a:rPr lang="en-US" dirty="0" smtClean="0">
                <a:solidFill>
                  <a:srgbClr val="535353"/>
                </a:solidFill>
                <a:ea typeface="ＭＳ Ｐゴシック" charset="0"/>
              </a:rPr>
              <a:t>collaborative is </a:t>
            </a:r>
            <a:r>
              <a:rPr lang="en-US" dirty="0">
                <a:solidFill>
                  <a:srgbClr val="535353"/>
                </a:solidFill>
                <a:ea typeface="ＭＳ Ｐゴシック" charset="0"/>
              </a:rPr>
              <a:t>at the forefront of campaigns promoting the use of rock dust</a:t>
            </a:r>
            <a:r>
              <a:rPr lang="en-US" dirty="0" smtClean="0">
                <a:solidFill>
                  <a:srgbClr val="535353"/>
                </a:solidFill>
                <a:ea typeface="ＭＳ Ｐゴシック" charset="0"/>
              </a:rPr>
              <a:t>.</a:t>
            </a:r>
          </a:p>
          <a:p>
            <a:pPr algn="l">
              <a:spcBef>
                <a:spcPts val="1800"/>
              </a:spcBef>
              <a:buClr>
                <a:srgbClr val="60A2D0"/>
              </a:buClr>
              <a:buSzPct val="125000"/>
              <a:buFont typeface="Helvetica Neue Light" charset="0"/>
              <a:buNone/>
            </a:pPr>
            <a:endParaRPr lang="en-US" dirty="0">
              <a:solidFill>
                <a:srgbClr val="535353"/>
              </a:solidFill>
              <a:ea typeface="ＭＳ Ｐゴシック" charset="0"/>
            </a:endParaRPr>
          </a:p>
          <a:p>
            <a:pPr algn="l">
              <a:spcBef>
                <a:spcPts val="1800"/>
              </a:spcBef>
              <a:buClr>
                <a:srgbClr val="60A2D0"/>
              </a:buClr>
              <a:buSzPct val="125000"/>
            </a:pPr>
            <a:endParaRPr lang="en-US" dirty="0">
              <a:solidFill>
                <a:srgbClr val="60A2D0"/>
              </a:solidFill>
              <a:ea typeface="ＭＳ Ｐゴシック" charset="0"/>
            </a:endParaRPr>
          </a:p>
          <a:p>
            <a:pPr algn="l">
              <a:spcBef>
                <a:spcPts val="1800"/>
              </a:spcBef>
              <a:buClr>
                <a:srgbClr val="60A2D0"/>
              </a:buClr>
              <a:buSzPct val="125000"/>
              <a:buFont typeface="Helvetica Neue Light" charset="0"/>
              <a:buNone/>
            </a:pPr>
            <a:endParaRPr lang="en-US" dirty="0">
              <a:solidFill>
                <a:srgbClr val="535353"/>
              </a:solidFill>
              <a:ea typeface="ＭＳ Ｐゴシック" charset="0"/>
            </a:endParaRPr>
          </a:p>
        </p:txBody>
      </p:sp>
      <p:pic>
        <p:nvPicPr>
          <p:cNvPr id="6451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0" y="5638800"/>
            <a:ext cx="51816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4517" name="Picture 5"/>
          <p:cNvPicPr>
            <a:picLocks noChangeAspect="1" noChangeArrowheads="1"/>
          </p:cNvPicPr>
          <p:nvPr/>
        </p:nvPicPr>
        <p:blipFill>
          <a:blip r:embed="rId3">
            <a:extLst>
              <a:ext uri="{28A0092B-C50C-407E-A947-70E740481C1C}">
                <a14:useLocalDpi xmlns:a14="http://schemas.microsoft.com/office/drawing/2010/main" val="0"/>
              </a:ext>
            </a:extLst>
          </a:blip>
          <a:srcRect l="279" t="10364" b="10628"/>
          <a:stretch>
            <a:fillRect/>
          </a:stretch>
        </p:blipFill>
        <p:spPr bwMode="auto">
          <a:xfrm>
            <a:off x="2259013" y="5653088"/>
            <a:ext cx="44196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4518"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600" y="2782888"/>
            <a:ext cx="96774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00" y="4141788"/>
            <a:ext cx="65405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l="16324" r="16577"/>
          <a:stretch>
            <a:fillRect/>
          </a:stretch>
        </p:blipFill>
        <p:spPr bwMode="auto">
          <a:xfrm>
            <a:off x="1968500" y="4140200"/>
            <a:ext cx="32385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39"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46088"/>
            <a:ext cx="99441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8612" name="Rectangle 4"/>
          <p:cNvSpPr>
            <a:spLocks/>
          </p:cNvSpPr>
          <p:nvPr/>
        </p:nvSpPr>
        <p:spPr bwMode="auto">
          <a:xfrm>
            <a:off x="2333625" y="3371850"/>
            <a:ext cx="30622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solidFill>
                  <a:srgbClr val="FFFFFF"/>
                </a:solidFill>
                <a:effectLst>
                  <a:outerShdw blurRad="38100" dist="38100" dir="2700000" algn="tl">
                    <a:srgbClr val="DDDDDD"/>
                  </a:outerShdw>
                </a:effectLst>
                <a:ea typeface="ＭＳ Ｐゴシック" charset="0"/>
                <a:cs typeface="Helvetica Neue Light" charset="0"/>
              </a:rPr>
              <a:t>Western Andes Range</a:t>
            </a:r>
          </a:p>
        </p:txBody>
      </p:sp>
      <p:sp>
        <p:nvSpPr>
          <p:cNvPr id="65541" name="Rectangle 5"/>
          <p:cNvSpPr>
            <a:spLocks/>
          </p:cNvSpPr>
          <p:nvPr/>
        </p:nvSpPr>
        <p:spPr bwMode="auto">
          <a:xfrm>
            <a:off x="1981200" y="8375650"/>
            <a:ext cx="71247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5100">
                <a:solidFill>
                  <a:srgbClr val="60A2D0"/>
                </a:solidFill>
                <a:ea typeface="ＭＳ Ｐゴシック" charset="0"/>
              </a:rPr>
              <a:t>Colombia</a:t>
            </a:r>
          </a:p>
        </p:txBody>
      </p:sp>
      <p:sp>
        <p:nvSpPr>
          <p:cNvPr id="7" name="TextBox 6"/>
          <p:cNvSpPr txBox="1"/>
          <p:nvPr/>
        </p:nvSpPr>
        <p:spPr>
          <a:xfrm>
            <a:off x="7645400" y="8534400"/>
            <a:ext cx="5029200" cy="830997"/>
          </a:xfrm>
          <a:prstGeom prst="rect">
            <a:avLst/>
          </a:prstGeom>
          <a:noFill/>
        </p:spPr>
        <p:txBody>
          <a:bodyPr wrap="square" rtlCol="0">
            <a:spAutoFit/>
          </a:bodyPr>
          <a:lstStyle/>
          <a:p>
            <a:r>
              <a:rPr lang="en-US" dirty="0" err="1">
                <a:solidFill>
                  <a:srgbClr val="60A2D0"/>
                </a:solidFill>
                <a:ea typeface="ＭＳ Ｐゴシック" charset="0"/>
              </a:rPr>
              <a:t>Agrempacados</a:t>
            </a:r>
            <a:r>
              <a:rPr lang="en-US" dirty="0">
                <a:solidFill>
                  <a:srgbClr val="60A2D0"/>
                </a:solidFill>
                <a:ea typeface="ＭＳ Ｐゴシック" charset="0"/>
              </a:rPr>
              <a:t> E.U. </a:t>
            </a:r>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840" y="6759631"/>
            <a:ext cx="1934235" cy="2793720"/>
          </a:xfrm>
          <a:prstGeom prst="rect">
            <a:avLst/>
          </a:prstGeom>
          <a:solidFill>
            <a:srgbClr val="FFFFFF"/>
          </a:solidFill>
        </p:spPr>
        <p:txBody>
          <a:bodyPr wrap="square" rtlCol="0">
            <a:spAutoFit/>
          </a:bodyPr>
          <a:lstStyle/>
          <a:p>
            <a:endParaRPr lang="en-US" dirty="0"/>
          </a:p>
        </p:txBody>
      </p:sp>
      <p:sp>
        <p:nvSpPr>
          <p:cNvPr id="78849" name="Rectangle 1"/>
          <p:cNvSpPr>
            <a:spLocks noGrp="1" noChangeArrowheads="1"/>
          </p:cNvSpPr>
          <p:nvPr>
            <p:ph type="title"/>
          </p:nvPr>
        </p:nvSpPr>
        <p:spPr>
          <a:xfrm>
            <a:off x="293066" y="6955860"/>
            <a:ext cx="5157960" cy="1073643"/>
          </a:xfrm>
        </p:spPr>
        <p:txBody>
          <a:bodyPr/>
          <a:lstStyle/>
          <a:p>
            <a:pPr eaLnBrk="1" hangingPunct="1">
              <a:defRPr/>
            </a:pPr>
            <a:r>
              <a:rPr lang="en-US" sz="5000" dirty="0" smtClean="0"/>
              <a:t>Our Mission is Ambitious</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0496" y="7541960"/>
            <a:ext cx="3060700" cy="16779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8851" name="Picture 3"/>
          <p:cNvPicPr>
            <a:picLocks noChangeAspect="1" noChangeArrowheads="1"/>
          </p:cNvPicPr>
          <p:nvPr/>
        </p:nvPicPr>
        <p:blipFill>
          <a:blip r:embed="rId4">
            <a:extLst>
              <a:ext uri="{28A0092B-C50C-407E-A947-70E740481C1C}">
                <a14:useLocalDpi xmlns:a14="http://schemas.microsoft.com/office/drawing/2010/main" val="0"/>
              </a:ext>
            </a:extLst>
          </a:blip>
          <a:srcRect l="6274" t="2097"/>
          <a:stretch>
            <a:fillRect/>
          </a:stretch>
        </p:blipFill>
        <p:spPr bwMode="auto">
          <a:xfrm>
            <a:off x="9531838" y="1046290"/>
            <a:ext cx="3035300" cy="177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88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113" y="1092200"/>
            <a:ext cx="3035300" cy="18034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88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926" y="4053348"/>
            <a:ext cx="3048000" cy="1701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88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0303" y="539750"/>
            <a:ext cx="2552700" cy="17018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8855" name="AutoShape 7"/>
          <p:cNvSpPr>
            <a:spLocks/>
          </p:cNvSpPr>
          <p:nvPr/>
        </p:nvSpPr>
        <p:spPr bwMode="auto">
          <a:xfrm>
            <a:off x="7990931" y="4552438"/>
            <a:ext cx="1615041" cy="571500"/>
          </a:xfrm>
          <a:prstGeom prst="rightArrow">
            <a:avLst>
              <a:gd name="adj1" fmla="val 32000"/>
              <a:gd name="adj2" fmla="val 97782"/>
            </a:avLst>
          </a:prstGeom>
          <a:solidFill>
            <a:srgbClr val="4687A9"/>
          </a:solidFill>
          <a:ln>
            <a:noFill/>
          </a:ln>
          <a:effectLst>
            <a:outerShdw blurRad="127000" dist="76199" dir="7679997" algn="ctr" rotWithShape="0">
              <a:schemeClr val="bg2">
                <a:alpha val="75000"/>
              </a:schemeClr>
            </a:outerShdw>
          </a:effectLst>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pPr>
              <a:defRPr/>
            </a:pPr>
            <a:endParaRPr lang="en-US"/>
          </a:p>
        </p:txBody>
      </p:sp>
      <p:sp>
        <p:nvSpPr>
          <p:cNvPr id="78857" name="AutoShape 9"/>
          <p:cNvSpPr>
            <a:spLocks/>
          </p:cNvSpPr>
          <p:nvPr/>
        </p:nvSpPr>
        <p:spPr bwMode="auto">
          <a:xfrm rot="-5400000">
            <a:off x="6030052" y="2575387"/>
            <a:ext cx="1231900" cy="571500"/>
          </a:xfrm>
          <a:prstGeom prst="rightArrow">
            <a:avLst>
              <a:gd name="adj1" fmla="val 32000"/>
              <a:gd name="adj2" fmla="val 97778"/>
            </a:avLst>
          </a:prstGeom>
          <a:solidFill>
            <a:srgbClr val="4687A9"/>
          </a:solidFill>
          <a:ln>
            <a:noFill/>
          </a:ln>
          <a:effectLst>
            <a:outerShdw blurRad="127000" dist="76199" dir="7679997" algn="ctr" rotWithShape="0">
              <a:schemeClr val="bg2">
                <a:alpha val="75000"/>
              </a:schemeClr>
            </a:outerShdw>
          </a:effectLst>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pPr>
              <a:defRPr/>
            </a:pPr>
            <a:endParaRPr lang="en-US"/>
          </a:p>
        </p:txBody>
      </p:sp>
      <p:sp>
        <p:nvSpPr>
          <p:cNvPr id="78858" name="AutoShape 10"/>
          <p:cNvSpPr>
            <a:spLocks/>
          </p:cNvSpPr>
          <p:nvPr/>
        </p:nvSpPr>
        <p:spPr bwMode="auto">
          <a:xfrm flipH="1">
            <a:off x="3772120" y="4495058"/>
            <a:ext cx="1562100" cy="571500"/>
          </a:xfrm>
          <a:prstGeom prst="rightArrow">
            <a:avLst>
              <a:gd name="adj1" fmla="val 32000"/>
              <a:gd name="adj2" fmla="val 97780"/>
            </a:avLst>
          </a:prstGeom>
          <a:solidFill>
            <a:srgbClr val="4687A9"/>
          </a:solidFill>
          <a:ln>
            <a:noFill/>
          </a:ln>
          <a:effectLst>
            <a:outerShdw blurRad="127000" dist="76199" dir="7679997" algn="ctr" rotWithShape="0">
              <a:schemeClr val="bg2">
                <a:alpha val="75000"/>
              </a:schemeClr>
            </a:outerShdw>
          </a:effectLst>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pPr>
              <a:defRPr/>
            </a:pPr>
            <a:endParaRPr lang="en-US"/>
          </a:p>
        </p:txBody>
      </p:sp>
      <p:sp>
        <p:nvSpPr>
          <p:cNvPr id="78859" name="AutoShape 11"/>
          <p:cNvSpPr>
            <a:spLocks/>
          </p:cNvSpPr>
          <p:nvPr/>
        </p:nvSpPr>
        <p:spPr bwMode="auto">
          <a:xfrm rot="1480941" flipH="1">
            <a:off x="3890500" y="2835712"/>
            <a:ext cx="1276953" cy="514640"/>
          </a:xfrm>
          <a:prstGeom prst="rightArrow">
            <a:avLst>
              <a:gd name="adj1" fmla="val 32000"/>
              <a:gd name="adj2" fmla="val 97780"/>
            </a:avLst>
          </a:prstGeom>
          <a:solidFill>
            <a:srgbClr val="4687A9"/>
          </a:solidFill>
          <a:ln>
            <a:noFill/>
          </a:ln>
          <a:effectLst>
            <a:outerShdw blurRad="127000" dist="76199" dir="7679997" algn="ctr" rotWithShape="0">
              <a:schemeClr val="bg2">
                <a:alpha val="75000"/>
              </a:schemeClr>
            </a:outerShdw>
          </a:effectLst>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pPr>
              <a:defRPr/>
            </a:pPr>
            <a:endParaRPr lang="en-US"/>
          </a:p>
        </p:txBody>
      </p:sp>
      <p:sp>
        <p:nvSpPr>
          <p:cNvPr id="75789" name="Rectangle 13"/>
          <p:cNvSpPr>
            <a:spLocks/>
          </p:cNvSpPr>
          <p:nvPr/>
        </p:nvSpPr>
        <p:spPr bwMode="auto">
          <a:xfrm>
            <a:off x="9712325" y="700931"/>
            <a:ext cx="25781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000" dirty="0">
                <a:solidFill>
                  <a:srgbClr val="DB692A"/>
                </a:solidFill>
                <a:ea typeface="ＭＳ Ｐゴシック" charset="0"/>
              </a:rPr>
              <a:t>Bioremediation </a:t>
            </a:r>
          </a:p>
        </p:txBody>
      </p:sp>
      <p:sp>
        <p:nvSpPr>
          <p:cNvPr id="75790" name="Rectangle 14"/>
          <p:cNvSpPr>
            <a:spLocks/>
          </p:cNvSpPr>
          <p:nvPr/>
        </p:nvSpPr>
        <p:spPr bwMode="auto">
          <a:xfrm>
            <a:off x="5005923" y="7094641"/>
            <a:ext cx="3060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000" dirty="0">
                <a:solidFill>
                  <a:srgbClr val="DB692A"/>
                </a:solidFill>
                <a:ea typeface="ＭＳ Ｐゴシック" charset="0"/>
              </a:rPr>
              <a:t>Stabilizing the Climate</a:t>
            </a:r>
          </a:p>
        </p:txBody>
      </p:sp>
      <p:sp>
        <p:nvSpPr>
          <p:cNvPr id="75791" name="Rectangle 15"/>
          <p:cNvSpPr>
            <a:spLocks/>
          </p:cNvSpPr>
          <p:nvPr/>
        </p:nvSpPr>
        <p:spPr bwMode="auto">
          <a:xfrm>
            <a:off x="661376" y="3603471"/>
            <a:ext cx="25781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000" dirty="0">
                <a:solidFill>
                  <a:srgbClr val="DB692A"/>
                </a:solidFill>
                <a:ea typeface="ＭＳ Ｐゴシック" charset="0"/>
              </a:rPr>
              <a:t>Pest Control</a:t>
            </a:r>
          </a:p>
        </p:txBody>
      </p:sp>
      <p:sp>
        <p:nvSpPr>
          <p:cNvPr id="75792" name="Rectangle 16"/>
          <p:cNvSpPr>
            <a:spLocks/>
          </p:cNvSpPr>
          <p:nvPr/>
        </p:nvSpPr>
        <p:spPr bwMode="auto">
          <a:xfrm>
            <a:off x="622300" y="603250"/>
            <a:ext cx="25781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000">
                <a:solidFill>
                  <a:srgbClr val="DB692A"/>
                </a:solidFill>
                <a:ea typeface="ＭＳ Ｐゴシック" charset="0"/>
              </a:rPr>
              <a:t>Dairy &amp; Livestock </a:t>
            </a:r>
          </a:p>
        </p:txBody>
      </p:sp>
      <p:sp>
        <p:nvSpPr>
          <p:cNvPr id="75793" name="Rectangle 17"/>
          <p:cNvSpPr>
            <a:spLocks/>
          </p:cNvSpPr>
          <p:nvPr/>
        </p:nvSpPr>
        <p:spPr bwMode="auto">
          <a:xfrm>
            <a:off x="5382839" y="0"/>
            <a:ext cx="25781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000" dirty="0">
                <a:solidFill>
                  <a:srgbClr val="DB692A"/>
                </a:solidFill>
                <a:ea typeface="ＭＳ Ｐゴシック" charset="0"/>
              </a:rPr>
              <a:t>Carbon Sequestration</a:t>
            </a:r>
          </a:p>
        </p:txBody>
      </p:sp>
      <p:pic>
        <p:nvPicPr>
          <p:cNvPr id="20" name="Picture 19"/>
          <p:cNvPicPr>
            <a:picLocks noChangeAspect="1"/>
          </p:cNvPicPr>
          <p:nvPr/>
        </p:nvPicPr>
        <p:blipFill>
          <a:blip r:embed="rId8"/>
          <a:stretch>
            <a:fillRect/>
          </a:stretch>
        </p:blipFill>
        <p:spPr>
          <a:xfrm>
            <a:off x="5639112" y="3594716"/>
            <a:ext cx="2097830" cy="2305308"/>
          </a:xfrm>
          <a:prstGeom prst="rect">
            <a:avLst/>
          </a:prstGeom>
        </p:spPr>
      </p:pic>
      <p:pic>
        <p:nvPicPr>
          <p:cNvPr id="2" name="Picture 1"/>
          <p:cNvPicPr>
            <a:picLocks noChangeAspect="1"/>
          </p:cNvPicPr>
          <p:nvPr/>
        </p:nvPicPr>
        <p:blipFill>
          <a:blip r:embed="rId9"/>
          <a:stretch>
            <a:fillRect/>
          </a:stretch>
        </p:blipFill>
        <p:spPr>
          <a:xfrm>
            <a:off x="9942024" y="4004982"/>
            <a:ext cx="2793953" cy="1896625"/>
          </a:xfrm>
          <a:prstGeom prst="rect">
            <a:avLst/>
          </a:prstGeom>
        </p:spPr>
      </p:pic>
      <p:sp>
        <p:nvSpPr>
          <p:cNvPr id="24" name="AutoShape 9"/>
          <p:cNvSpPr>
            <a:spLocks/>
          </p:cNvSpPr>
          <p:nvPr/>
        </p:nvSpPr>
        <p:spPr bwMode="auto">
          <a:xfrm rot="5400000">
            <a:off x="6045688" y="6244356"/>
            <a:ext cx="1231900" cy="571500"/>
          </a:xfrm>
          <a:prstGeom prst="rightArrow">
            <a:avLst>
              <a:gd name="adj1" fmla="val 32000"/>
              <a:gd name="adj2" fmla="val 97778"/>
            </a:avLst>
          </a:prstGeom>
          <a:solidFill>
            <a:srgbClr val="4687A9"/>
          </a:solidFill>
          <a:ln>
            <a:noFill/>
          </a:ln>
          <a:effectLst>
            <a:outerShdw blurRad="127000" dist="76199" dir="7679997" algn="ctr" rotWithShape="0">
              <a:schemeClr val="bg2">
                <a:alpha val="75000"/>
              </a:schemeClr>
            </a:outerShdw>
          </a:effectLst>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pPr>
              <a:defRPr/>
            </a:pPr>
            <a:endParaRPr lang="en-US"/>
          </a:p>
        </p:txBody>
      </p:sp>
      <p:sp>
        <p:nvSpPr>
          <p:cNvPr id="5" name="TextBox 4"/>
          <p:cNvSpPr txBox="1"/>
          <p:nvPr/>
        </p:nvSpPr>
        <p:spPr>
          <a:xfrm>
            <a:off x="9761537" y="3497033"/>
            <a:ext cx="3243263" cy="400110"/>
          </a:xfrm>
          <a:prstGeom prst="rect">
            <a:avLst/>
          </a:prstGeom>
          <a:noFill/>
        </p:spPr>
        <p:txBody>
          <a:bodyPr wrap="square" rtlCol="0">
            <a:spAutoFit/>
          </a:bodyPr>
          <a:lstStyle/>
          <a:p>
            <a:r>
              <a:rPr lang="en-US" sz="2000" dirty="0" smtClean="0">
                <a:solidFill>
                  <a:srgbClr val="DB692A"/>
                </a:solidFill>
                <a:ea typeface="ＭＳ Ｐゴシック" charset="0"/>
              </a:rPr>
              <a:t>Sustainable Biofuels</a:t>
            </a:r>
            <a:endParaRPr lang="en-US" sz="2000" dirty="0">
              <a:solidFill>
                <a:srgbClr val="FF0000"/>
              </a:solidFill>
            </a:endParaRPr>
          </a:p>
        </p:txBody>
      </p:sp>
      <p:pic>
        <p:nvPicPr>
          <p:cNvPr id="26" name="Content Placeholder 12" descr="RTE Logo Alpha.png"/>
          <p:cNvPicPr>
            <a:picLocks noChangeAspect="1"/>
          </p:cNvPicPr>
          <p:nvPr/>
        </p:nvPicPr>
        <p:blipFill rotWithShape="1">
          <a:blip r:embed="rId10">
            <a:extLst>
              <a:ext uri="{28A0092B-C50C-407E-A947-70E740481C1C}">
                <a14:useLocalDpi xmlns:a14="http://schemas.microsoft.com/office/drawing/2010/main" val="0"/>
              </a:ext>
            </a:extLst>
          </a:blip>
          <a:srcRect l="-985" r="-842" b="-440"/>
          <a:stretch/>
        </p:blipFill>
        <p:spPr>
          <a:xfrm>
            <a:off x="8928740" y="8087421"/>
            <a:ext cx="3184651" cy="1012199"/>
          </a:xfrm>
          <a:prstGeom prst="rect">
            <a:avLst/>
          </a:prstGeom>
        </p:spPr>
      </p:pic>
      <p:sp>
        <p:nvSpPr>
          <p:cNvPr id="27" name="AutoShape 11"/>
          <p:cNvSpPr>
            <a:spLocks/>
          </p:cNvSpPr>
          <p:nvPr/>
        </p:nvSpPr>
        <p:spPr bwMode="auto">
          <a:xfrm rot="9492699" flipH="1">
            <a:off x="8048133" y="2812283"/>
            <a:ext cx="1276953" cy="514640"/>
          </a:xfrm>
          <a:prstGeom prst="rightArrow">
            <a:avLst>
              <a:gd name="adj1" fmla="val 32000"/>
              <a:gd name="adj2" fmla="val 97780"/>
            </a:avLst>
          </a:prstGeom>
          <a:solidFill>
            <a:srgbClr val="4687A9"/>
          </a:solidFill>
          <a:ln>
            <a:noFill/>
          </a:ln>
          <a:effectLst>
            <a:outerShdw blurRad="127000" dist="76199" dir="7679997" algn="ctr" rotWithShape="0">
              <a:schemeClr val="bg2">
                <a:alpha val="75000"/>
              </a:schemeClr>
            </a:outerShdw>
          </a:effectLst>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pPr>
              <a:defRPr/>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431800"/>
            <a:ext cx="4864100" cy="732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010" name="Rectangle 2"/>
          <p:cNvSpPr>
            <a:spLocks noGrp="1" noChangeArrowheads="1"/>
          </p:cNvSpPr>
          <p:nvPr>
            <p:ph type="title"/>
          </p:nvPr>
        </p:nvSpPr>
        <p:spPr/>
        <p:txBody>
          <a:bodyPr/>
          <a:lstStyle/>
          <a:p>
            <a:pPr eaLnBrk="1" hangingPunct="1">
              <a:defRPr/>
            </a:pPr>
            <a:r>
              <a:rPr lang="en-US" sz="4200" dirty="0" smtClean="0"/>
              <a:t>The Potential of Remineralization</a:t>
            </a:r>
          </a:p>
        </p:txBody>
      </p:sp>
      <p:sp>
        <p:nvSpPr>
          <p:cNvPr id="43011" name="Rectangle 3"/>
          <p:cNvSpPr>
            <a:spLocks noGrp="1" noChangeArrowheads="1"/>
          </p:cNvSpPr>
          <p:nvPr>
            <p:ph idx="1"/>
          </p:nvPr>
        </p:nvSpPr>
        <p:spPr/>
        <p:txBody>
          <a:bodyPr/>
          <a:lstStyle/>
          <a:p>
            <a:pPr marL="0" indent="0" eaLnBrk="1" hangingPunct="1">
              <a:defRPr/>
            </a:pPr>
            <a:r>
              <a:rPr lang="en-US" sz="2800" dirty="0">
                <a:solidFill>
                  <a:schemeClr val="bg1"/>
                </a:solidFill>
              </a:rPr>
              <a:t>Transforming</a:t>
            </a:r>
            <a:r>
              <a:rPr lang="en-US" sz="2800" dirty="0">
                <a:solidFill>
                  <a:srgbClr val="FF0000"/>
                </a:solidFill>
              </a:rPr>
              <a:t> </a:t>
            </a:r>
            <a:r>
              <a:rPr lang="en-US" sz="2800" dirty="0"/>
              <a:t>ecological, economic and social challenges on a regional and global scale</a:t>
            </a:r>
          </a:p>
        </p:txBody>
      </p:sp>
      <p:sp>
        <p:nvSpPr>
          <p:cNvPr id="44036" name="Rectangle 4"/>
          <p:cNvSpPr>
            <a:spLocks/>
          </p:cNvSpPr>
          <p:nvPr/>
        </p:nvSpPr>
        <p:spPr bwMode="auto">
          <a:xfrm>
            <a:off x="2311400" y="6629400"/>
            <a:ext cx="4876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r>
              <a:rPr lang="en-US" sz="1600" dirty="0" smtClean="0">
                <a:solidFill>
                  <a:srgbClr val="FFFFFF"/>
                </a:solidFill>
                <a:latin typeface="Helvetica Neue" charset="0"/>
                <a:ea typeface="ＭＳ Ｐゴシック" charset="0"/>
                <a:sym typeface="Helvetica Neue" charset="0"/>
              </a:rPr>
              <a:t>Advancing Renewable Energy in Latin America and Integrated Farm Energy Systems, </a:t>
            </a:r>
            <a:r>
              <a:rPr lang="en-US" sz="1600" dirty="0" err="1" smtClean="0">
                <a:solidFill>
                  <a:srgbClr val="FFFFFF"/>
                </a:solidFill>
                <a:latin typeface="Helvetica Neue" charset="0"/>
                <a:ea typeface="ＭＳ Ｐゴシック" charset="0"/>
                <a:sym typeface="Helvetica Neue" charset="0"/>
              </a:rPr>
              <a:t>RELACCx</a:t>
            </a:r>
            <a:r>
              <a:rPr lang="en-US" sz="1600" dirty="0" smtClean="0">
                <a:solidFill>
                  <a:srgbClr val="FFFFFF"/>
                </a:solidFill>
                <a:latin typeface="Helvetica Neue" charset="0"/>
                <a:ea typeface="ＭＳ Ｐゴシック" charset="0"/>
                <a:sym typeface="Helvetica Neue" charset="0"/>
              </a:rPr>
              <a:t>, Puerto Rico, November 19, 2014</a:t>
            </a:r>
            <a:r>
              <a:rPr lang="en-US" sz="1600" dirty="0">
                <a:solidFill>
                  <a:srgbClr val="FFFFFF"/>
                </a:solidFill>
              </a:rPr>
              <a:t/>
            </a:r>
            <a:br>
              <a:rPr lang="en-US" sz="1600" dirty="0">
                <a:solidFill>
                  <a:srgbClr val="FFFFFF"/>
                </a:solidFill>
              </a:rPr>
            </a:br>
            <a:endParaRPr lang="en-US" sz="1600" dirty="0">
              <a:solidFill>
                <a:srgbClr val="FFFFFF"/>
              </a:solidFill>
            </a:endParaRPr>
          </a:p>
        </p:txBody>
      </p:sp>
    </p:spTree>
    <p:extLst>
      <p:ext uri="{BB962C8B-B14F-4D97-AF65-F5344CB8AC3E}">
        <p14:creationId xmlns:p14="http://schemas.microsoft.com/office/powerpoint/2010/main" val="1728601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4915" y="6915923"/>
            <a:ext cx="1934235" cy="2837677"/>
          </a:xfrm>
          <a:prstGeom prst="rect">
            <a:avLst/>
          </a:prstGeom>
          <a:solidFill>
            <a:srgbClr val="FFFFFF"/>
          </a:solidFill>
        </p:spPr>
        <p:txBody>
          <a:bodyPr wrap="square" rtlCol="0">
            <a:spAutoFit/>
          </a:bodyPr>
          <a:lstStyle/>
          <a:p>
            <a:endParaRPr lang="en-US" dirty="0"/>
          </a:p>
        </p:txBody>
      </p:sp>
      <p:sp>
        <p:nvSpPr>
          <p:cNvPr id="4" name="Title 3"/>
          <p:cNvSpPr>
            <a:spLocks noGrp="1"/>
          </p:cNvSpPr>
          <p:nvPr>
            <p:ph type="title"/>
          </p:nvPr>
        </p:nvSpPr>
        <p:spPr>
          <a:xfrm>
            <a:off x="224535" y="8039101"/>
            <a:ext cx="7802563" cy="806450"/>
          </a:xfrm>
        </p:spPr>
        <p:txBody>
          <a:bodyPr/>
          <a:lstStyle/>
          <a:p>
            <a:r>
              <a:rPr lang="en-US" sz="3600" dirty="0" smtClean="0"/>
              <a:t>Humanity’s Challenges are Numerous</a:t>
            </a:r>
            <a:r>
              <a:rPr lang="en-US" sz="3200" dirty="0" smtClean="0"/>
              <a:t>	</a:t>
            </a:r>
            <a:endParaRPr lang="en-US" sz="3200" dirty="0"/>
          </a:p>
        </p:txBody>
      </p:sp>
      <p:sp>
        <p:nvSpPr>
          <p:cNvPr id="6" name="Text Placeholder 5"/>
          <p:cNvSpPr>
            <a:spLocks noGrp="1"/>
          </p:cNvSpPr>
          <p:nvPr>
            <p:ph type="body" sz="half" idx="2"/>
          </p:nvPr>
        </p:nvSpPr>
        <p:spPr>
          <a:xfrm>
            <a:off x="224535" y="8374575"/>
            <a:ext cx="7802563" cy="1144587"/>
          </a:xfrm>
        </p:spPr>
        <p:txBody>
          <a:bodyPr/>
          <a:lstStyle/>
          <a:p>
            <a:r>
              <a:rPr lang="en-US" sz="2000" dirty="0" smtClean="0"/>
              <a:t>We can create better soils, better food, and a better planet.</a:t>
            </a:r>
            <a:endParaRPr lang="en-US" sz="2000" dirty="0"/>
          </a:p>
        </p:txBody>
      </p:sp>
      <p:pic>
        <p:nvPicPr>
          <p:cNvPr id="2" name="Picture 1"/>
          <p:cNvPicPr>
            <a:picLocks noChangeAspect="1"/>
          </p:cNvPicPr>
          <p:nvPr/>
        </p:nvPicPr>
        <p:blipFill>
          <a:blip r:embed="rId2"/>
          <a:stretch>
            <a:fillRect/>
          </a:stretch>
        </p:blipFill>
        <p:spPr>
          <a:xfrm>
            <a:off x="6993617" y="192426"/>
            <a:ext cx="5643819" cy="3774304"/>
          </a:xfrm>
          <a:prstGeom prst="rect">
            <a:avLst/>
          </a:prstGeom>
        </p:spPr>
      </p:pic>
      <p:pic>
        <p:nvPicPr>
          <p:cNvPr id="3" name="Picture 2"/>
          <p:cNvPicPr>
            <a:picLocks noChangeAspect="1"/>
          </p:cNvPicPr>
          <p:nvPr/>
        </p:nvPicPr>
        <p:blipFill>
          <a:blip r:embed="rId3"/>
          <a:stretch>
            <a:fillRect/>
          </a:stretch>
        </p:blipFill>
        <p:spPr>
          <a:xfrm>
            <a:off x="722897" y="192426"/>
            <a:ext cx="5506089" cy="3670726"/>
          </a:xfrm>
          <a:prstGeom prst="rect">
            <a:avLst/>
          </a:prstGeom>
        </p:spPr>
      </p:pic>
      <p:pic>
        <p:nvPicPr>
          <p:cNvPr id="5" name="Picture 4"/>
          <p:cNvPicPr>
            <a:picLocks noChangeAspect="1"/>
          </p:cNvPicPr>
          <p:nvPr/>
        </p:nvPicPr>
        <p:blipFill>
          <a:blip r:embed="rId4"/>
          <a:stretch>
            <a:fillRect/>
          </a:stretch>
        </p:blipFill>
        <p:spPr>
          <a:xfrm>
            <a:off x="714472" y="4547303"/>
            <a:ext cx="5788072" cy="2894036"/>
          </a:xfrm>
          <a:prstGeom prst="rect">
            <a:avLst/>
          </a:prstGeom>
        </p:spPr>
      </p:pic>
      <p:pic>
        <p:nvPicPr>
          <p:cNvPr id="8" name="Picture 7"/>
          <p:cNvPicPr>
            <a:picLocks noChangeAspect="1"/>
          </p:cNvPicPr>
          <p:nvPr/>
        </p:nvPicPr>
        <p:blipFill>
          <a:blip r:embed="rId5"/>
          <a:stretch>
            <a:fillRect/>
          </a:stretch>
        </p:blipFill>
        <p:spPr>
          <a:xfrm>
            <a:off x="7482946" y="4348713"/>
            <a:ext cx="4669519" cy="3330923"/>
          </a:xfrm>
          <a:prstGeom prst="rect">
            <a:avLst/>
          </a:prstGeom>
        </p:spPr>
      </p:pic>
    </p:spTree>
    <p:extLst>
      <p:ext uri="{BB962C8B-B14F-4D97-AF65-F5344CB8AC3E}">
        <p14:creationId xmlns:p14="http://schemas.microsoft.com/office/powerpoint/2010/main" val="26435623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840" y="6759631"/>
            <a:ext cx="1934235" cy="2793720"/>
          </a:xfrm>
          <a:prstGeom prst="rect">
            <a:avLst/>
          </a:prstGeom>
          <a:solidFill>
            <a:srgbClr val="FFFFFF"/>
          </a:solidFill>
        </p:spPr>
        <p:txBody>
          <a:bodyPr wrap="square" rtlCol="0">
            <a:spAutoFit/>
          </a:bodyPr>
          <a:lstStyle/>
          <a:p>
            <a:endParaRPr lang="en-US" dirty="0"/>
          </a:p>
        </p:txBody>
      </p:sp>
      <p:sp>
        <p:nvSpPr>
          <p:cNvPr id="78849" name="Rectangle 1"/>
          <p:cNvSpPr>
            <a:spLocks noGrp="1" noChangeArrowheads="1"/>
          </p:cNvSpPr>
          <p:nvPr>
            <p:ph type="title"/>
          </p:nvPr>
        </p:nvSpPr>
        <p:spPr>
          <a:xfrm>
            <a:off x="293066" y="6955860"/>
            <a:ext cx="5157960" cy="1073643"/>
          </a:xfrm>
        </p:spPr>
        <p:txBody>
          <a:bodyPr/>
          <a:lstStyle/>
          <a:p>
            <a:pPr eaLnBrk="1" hangingPunct="1">
              <a:defRPr/>
            </a:pPr>
            <a:r>
              <a:rPr lang="en-US" sz="4400" dirty="0" smtClean="0"/>
              <a:t>The Opportunity of Remineralization</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0496" y="7541960"/>
            <a:ext cx="3060700" cy="16779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8851" name="Picture 3"/>
          <p:cNvPicPr>
            <a:picLocks noChangeAspect="1" noChangeArrowheads="1"/>
          </p:cNvPicPr>
          <p:nvPr/>
        </p:nvPicPr>
        <p:blipFill>
          <a:blip r:embed="rId4">
            <a:extLst>
              <a:ext uri="{28A0092B-C50C-407E-A947-70E740481C1C}">
                <a14:useLocalDpi xmlns:a14="http://schemas.microsoft.com/office/drawing/2010/main" val="0"/>
              </a:ext>
            </a:extLst>
          </a:blip>
          <a:srcRect l="6274" t="2097"/>
          <a:stretch>
            <a:fillRect/>
          </a:stretch>
        </p:blipFill>
        <p:spPr bwMode="auto">
          <a:xfrm>
            <a:off x="9531838" y="1046290"/>
            <a:ext cx="3035300" cy="177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88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113" y="1092200"/>
            <a:ext cx="3035300" cy="18034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88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926" y="4053348"/>
            <a:ext cx="3048000" cy="1701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88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0303" y="539750"/>
            <a:ext cx="2552700" cy="17018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8855" name="AutoShape 7"/>
          <p:cNvSpPr>
            <a:spLocks/>
          </p:cNvSpPr>
          <p:nvPr/>
        </p:nvSpPr>
        <p:spPr bwMode="auto">
          <a:xfrm>
            <a:off x="7990931" y="4552438"/>
            <a:ext cx="1615041" cy="571500"/>
          </a:xfrm>
          <a:prstGeom prst="rightArrow">
            <a:avLst>
              <a:gd name="adj1" fmla="val 32000"/>
              <a:gd name="adj2" fmla="val 97782"/>
            </a:avLst>
          </a:prstGeom>
          <a:solidFill>
            <a:srgbClr val="4687A9"/>
          </a:solidFill>
          <a:ln>
            <a:noFill/>
          </a:ln>
          <a:effectLst>
            <a:outerShdw blurRad="127000" dist="76199" dir="7679997" algn="ctr" rotWithShape="0">
              <a:schemeClr val="bg2">
                <a:alpha val="75000"/>
              </a:schemeClr>
            </a:outerShdw>
          </a:effectLst>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pPr>
              <a:defRPr/>
            </a:pPr>
            <a:endParaRPr lang="en-US"/>
          </a:p>
        </p:txBody>
      </p:sp>
      <p:sp>
        <p:nvSpPr>
          <p:cNvPr id="78857" name="AutoShape 9"/>
          <p:cNvSpPr>
            <a:spLocks/>
          </p:cNvSpPr>
          <p:nvPr/>
        </p:nvSpPr>
        <p:spPr bwMode="auto">
          <a:xfrm rot="-5400000">
            <a:off x="6030052" y="2575387"/>
            <a:ext cx="1231900" cy="571500"/>
          </a:xfrm>
          <a:prstGeom prst="rightArrow">
            <a:avLst>
              <a:gd name="adj1" fmla="val 32000"/>
              <a:gd name="adj2" fmla="val 97778"/>
            </a:avLst>
          </a:prstGeom>
          <a:solidFill>
            <a:srgbClr val="4687A9"/>
          </a:solidFill>
          <a:ln>
            <a:noFill/>
          </a:ln>
          <a:effectLst>
            <a:outerShdw blurRad="127000" dist="76199" dir="7679997" algn="ctr" rotWithShape="0">
              <a:schemeClr val="bg2">
                <a:alpha val="75000"/>
              </a:schemeClr>
            </a:outerShdw>
          </a:effectLst>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pPr>
              <a:defRPr/>
            </a:pPr>
            <a:endParaRPr lang="en-US"/>
          </a:p>
        </p:txBody>
      </p:sp>
      <p:sp>
        <p:nvSpPr>
          <p:cNvPr id="78858" name="AutoShape 10"/>
          <p:cNvSpPr>
            <a:spLocks/>
          </p:cNvSpPr>
          <p:nvPr/>
        </p:nvSpPr>
        <p:spPr bwMode="auto">
          <a:xfrm flipH="1">
            <a:off x="3772120" y="4495058"/>
            <a:ext cx="1562100" cy="571500"/>
          </a:xfrm>
          <a:prstGeom prst="rightArrow">
            <a:avLst>
              <a:gd name="adj1" fmla="val 32000"/>
              <a:gd name="adj2" fmla="val 97780"/>
            </a:avLst>
          </a:prstGeom>
          <a:solidFill>
            <a:srgbClr val="4687A9"/>
          </a:solidFill>
          <a:ln>
            <a:noFill/>
          </a:ln>
          <a:effectLst>
            <a:outerShdw blurRad="127000" dist="76199" dir="7679997" algn="ctr" rotWithShape="0">
              <a:schemeClr val="bg2">
                <a:alpha val="75000"/>
              </a:schemeClr>
            </a:outerShdw>
          </a:effectLst>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pPr>
              <a:defRPr/>
            </a:pPr>
            <a:endParaRPr lang="en-US"/>
          </a:p>
        </p:txBody>
      </p:sp>
      <p:sp>
        <p:nvSpPr>
          <p:cNvPr id="78859" name="AutoShape 11"/>
          <p:cNvSpPr>
            <a:spLocks/>
          </p:cNvSpPr>
          <p:nvPr/>
        </p:nvSpPr>
        <p:spPr bwMode="auto">
          <a:xfrm rot="1480941" flipH="1">
            <a:off x="3890500" y="2835712"/>
            <a:ext cx="1276953" cy="514640"/>
          </a:xfrm>
          <a:prstGeom prst="rightArrow">
            <a:avLst>
              <a:gd name="adj1" fmla="val 32000"/>
              <a:gd name="adj2" fmla="val 97780"/>
            </a:avLst>
          </a:prstGeom>
          <a:solidFill>
            <a:srgbClr val="4687A9"/>
          </a:solidFill>
          <a:ln>
            <a:noFill/>
          </a:ln>
          <a:effectLst>
            <a:outerShdw blurRad="127000" dist="76199" dir="7679997" algn="ctr" rotWithShape="0">
              <a:schemeClr val="bg2">
                <a:alpha val="75000"/>
              </a:schemeClr>
            </a:outerShdw>
          </a:effectLst>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pPr>
              <a:defRPr/>
            </a:pPr>
            <a:endParaRPr lang="en-US"/>
          </a:p>
        </p:txBody>
      </p:sp>
      <p:sp>
        <p:nvSpPr>
          <p:cNvPr id="75789" name="Rectangle 13"/>
          <p:cNvSpPr>
            <a:spLocks/>
          </p:cNvSpPr>
          <p:nvPr/>
        </p:nvSpPr>
        <p:spPr bwMode="auto">
          <a:xfrm>
            <a:off x="9712325" y="700931"/>
            <a:ext cx="25781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000" dirty="0">
                <a:solidFill>
                  <a:srgbClr val="DB692A"/>
                </a:solidFill>
                <a:ea typeface="ＭＳ Ｐゴシック" charset="0"/>
              </a:rPr>
              <a:t>Bioremediation </a:t>
            </a:r>
          </a:p>
        </p:txBody>
      </p:sp>
      <p:sp>
        <p:nvSpPr>
          <p:cNvPr id="75790" name="Rectangle 14"/>
          <p:cNvSpPr>
            <a:spLocks/>
          </p:cNvSpPr>
          <p:nvPr/>
        </p:nvSpPr>
        <p:spPr bwMode="auto">
          <a:xfrm>
            <a:off x="5005923" y="7094641"/>
            <a:ext cx="3060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000" dirty="0">
                <a:solidFill>
                  <a:srgbClr val="DB692A"/>
                </a:solidFill>
                <a:ea typeface="ＭＳ Ｐゴシック" charset="0"/>
              </a:rPr>
              <a:t>Stabilizing the Climate</a:t>
            </a:r>
          </a:p>
        </p:txBody>
      </p:sp>
      <p:sp>
        <p:nvSpPr>
          <p:cNvPr id="75791" name="Rectangle 15"/>
          <p:cNvSpPr>
            <a:spLocks/>
          </p:cNvSpPr>
          <p:nvPr/>
        </p:nvSpPr>
        <p:spPr bwMode="auto">
          <a:xfrm>
            <a:off x="661376" y="3603471"/>
            <a:ext cx="25781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000" dirty="0">
                <a:solidFill>
                  <a:srgbClr val="DB692A"/>
                </a:solidFill>
                <a:ea typeface="ＭＳ Ｐゴシック" charset="0"/>
              </a:rPr>
              <a:t>Pest Control</a:t>
            </a:r>
          </a:p>
        </p:txBody>
      </p:sp>
      <p:sp>
        <p:nvSpPr>
          <p:cNvPr id="75792" name="Rectangle 16"/>
          <p:cNvSpPr>
            <a:spLocks/>
          </p:cNvSpPr>
          <p:nvPr/>
        </p:nvSpPr>
        <p:spPr bwMode="auto">
          <a:xfrm>
            <a:off x="622300" y="603250"/>
            <a:ext cx="25781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000">
                <a:solidFill>
                  <a:srgbClr val="DB692A"/>
                </a:solidFill>
                <a:ea typeface="ＭＳ Ｐゴシック" charset="0"/>
              </a:rPr>
              <a:t>Dairy &amp; Livestock </a:t>
            </a:r>
          </a:p>
        </p:txBody>
      </p:sp>
      <p:sp>
        <p:nvSpPr>
          <p:cNvPr id="75793" name="Rectangle 17"/>
          <p:cNvSpPr>
            <a:spLocks/>
          </p:cNvSpPr>
          <p:nvPr/>
        </p:nvSpPr>
        <p:spPr bwMode="auto">
          <a:xfrm>
            <a:off x="5382839" y="0"/>
            <a:ext cx="25781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000" dirty="0">
                <a:solidFill>
                  <a:srgbClr val="DB692A"/>
                </a:solidFill>
                <a:ea typeface="ＭＳ Ｐゴシック" charset="0"/>
              </a:rPr>
              <a:t>Carbon Sequestration</a:t>
            </a:r>
          </a:p>
        </p:txBody>
      </p:sp>
      <p:pic>
        <p:nvPicPr>
          <p:cNvPr id="20" name="Picture 19"/>
          <p:cNvPicPr>
            <a:picLocks noChangeAspect="1"/>
          </p:cNvPicPr>
          <p:nvPr/>
        </p:nvPicPr>
        <p:blipFill>
          <a:blip r:embed="rId8"/>
          <a:stretch>
            <a:fillRect/>
          </a:stretch>
        </p:blipFill>
        <p:spPr>
          <a:xfrm>
            <a:off x="5639112" y="3594716"/>
            <a:ext cx="2097830" cy="2305308"/>
          </a:xfrm>
          <a:prstGeom prst="rect">
            <a:avLst/>
          </a:prstGeom>
        </p:spPr>
      </p:pic>
      <p:pic>
        <p:nvPicPr>
          <p:cNvPr id="2" name="Picture 1"/>
          <p:cNvPicPr>
            <a:picLocks noChangeAspect="1"/>
          </p:cNvPicPr>
          <p:nvPr/>
        </p:nvPicPr>
        <p:blipFill>
          <a:blip r:embed="rId9"/>
          <a:stretch>
            <a:fillRect/>
          </a:stretch>
        </p:blipFill>
        <p:spPr>
          <a:xfrm>
            <a:off x="9942024" y="4004982"/>
            <a:ext cx="2793953" cy="1896625"/>
          </a:xfrm>
          <a:prstGeom prst="rect">
            <a:avLst/>
          </a:prstGeom>
        </p:spPr>
      </p:pic>
      <p:sp>
        <p:nvSpPr>
          <p:cNvPr id="24" name="AutoShape 9"/>
          <p:cNvSpPr>
            <a:spLocks/>
          </p:cNvSpPr>
          <p:nvPr/>
        </p:nvSpPr>
        <p:spPr bwMode="auto">
          <a:xfrm rot="5400000">
            <a:off x="6045688" y="6244356"/>
            <a:ext cx="1231900" cy="571500"/>
          </a:xfrm>
          <a:prstGeom prst="rightArrow">
            <a:avLst>
              <a:gd name="adj1" fmla="val 32000"/>
              <a:gd name="adj2" fmla="val 97778"/>
            </a:avLst>
          </a:prstGeom>
          <a:solidFill>
            <a:srgbClr val="4687A9"/>
          </a:solidFill>
          <a:ln>
            <a:noFill/>
          </a:ln>
          <a:effectLst>
            <a:outerShdw blurRad="127000" dist="76199" dir="7679997" algn="ctr" rotWithShape="0">
              <a:schemeClr val="bg2">
                <a:alpha val="75000"/>
              </a:schemeClr>
            </a:outerShdw>
          </a:effectLst>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pPr>
              <a:defRPr/>
            </a:pPr>
            <a:endParaRPr lang="en-US"/>
          </a:p>
        </p:txBody>
      </p:sp>
      <p:sp>
        <p:nvSpPr>
          <p:cNvPr id="5" name="TextBox 4"/>
          <p:cNvSpPr txBox="1"/>
          <p:nvPr/>
        </p:nvSpPr>
        <p:spPr>
          <a:xfrm>
            <a:off x="9761537" y="3497033"/>
            <a:ext cx="3243263" cy="400110"/>
          </a:xfrm>
          <a:prstGeom prst="rect">
            <a:avLst/>
          </a:prstGeom>
          <a:noFill/>
        </p:spPr>
        <p:txBody>
          <a:bodyPr wrap="square" rtlCol="0">
            <a:spAutoFit/>
          </a:bodyPr>
          <a:lstStyle/>
          <a:p>
            <a:r>
              <a:rPr lang="en-US" sz="2000" dirty="0" smtClean="0">
                <a:solidFill>
                  <a:srgbClr val="DB692A"/>
                </a:solidFill>
                <a:ea typeface="ＭＳ Ｐゴシック" charset="0"/>
              </a:rPr>
              <a:t>Sustainable Biofuels</a:t>
            </a:r>
            <a:endParaRPr lang="en-US" sz="2000" dirty="0">
              <a:solidFill>
                <a:srgbClr val="FF0000"/>
              </a:solidFill>
            </a:endParaRPr>
          </a:p>
        </p:txBody>
      </p:sp>
      <p:pic>
        <p:nvPicPr>
          <p:cNvPr id="26" name="Content Placeholder 12" descr="RTE Logo Alpha.png"/>
          <p:cNvPicPr>
            <a:picLocks noChangeAspect="1"/>
          </p:cNvPicPr>
          <p:nvPr/>
        </p:nvPicPr>
        <p:blipFill rotWithShape="1">
          <a:blip r:embed="rId10">
            <a:extLst>
              <a:ext uri="{28A0092B-C50C-407E-A947-70E740481C1C}">
                <a14:useLocalDpi xmlns:a14="http://schemas.microsoft.com/office/drawing/2010/main" val="0"/>
              </a:ext>
            </a:extLst>
          </a:blip>
          <a:srcRect l="-985" r="-842" b="-440"/>
          <a:stretch/>
        </p:blipFill>
        <p:spPr>
          <a:xfrm>
            <a:off x="8928740" y="8087421"/>
            <a:ext cx="3184651" cy="1012199"/>
          </a:xfrm>
          <a:prstGeom prst="rect">
            <a:avLst/>
          </a:prstGeom>
        </p:spPr>
      </p:pic>
      <p:sp>
        <p:nvSpPr>
          <p:cNvPr id="27" name="AutoShape 11"/>
          <p:cNvSpPr>
            <a:spLocks/>
          </p:cNvSpPr>
          <p:nvPr/>
        </p:nvSpPr>
        <p:spPr bwMode="auto">
          <a:xfrm rot="9492699" flipH="1">
            <a:off x="8048133" y="2812283"/>
            <a:ext cx="1276953" cy="514640"/>
          </a:xfrm>
          <a:prstGeom prst="rightArrow">
            <a:avLst>
              <a:gd name="adj1" fmla="val 32000"/>
              <a:gd name="adj2" fmla="val 97780"/>
            </a:avLst>
          </a:prstGeom>
          <a:solidFill>
            <a:srgbClr val="4687A9"/>
          </a:solidFill>
          <a:ln>
            <a:noFill/>
          </a:ln>
          <a:effectLst>
            <a:outerShdw blurRad="127000" dist="76199" dir="7679997" algn="ctr" rotWithShape="0">
              <a:schemeClr val="bg2">
                <a:alpha val="75000"/>
              </a:schemeClr>
            </a:outerShdw>
          </a:effectLst>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pPr>
              <a:defRPr/>
            </a:pPr>
            <a:endParaRPr lang="en-US"/>
          </a:p>
        </p:txBody>
      </p:sp>
    </p:spTree>
    <p:extLst>
      <p:ext uri="{BB962C8B-B14F-4D97-AF65-F5344CB8AC3E}">
        <p14:creationId xmlns:p14="http://schemas.microsoft.com/office/powerpoint/2010/main" val="14100428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ight Arrow 19"/>
          <p:cNvSpPr/>
          <p:nvPr/>
        </p:nvSpPr>
        <p:spPr bwMode="auto">
          <a:xfrm>
            <a:off x="7009219" y="6379829"/>
            <a:ext cx="2149150" cy="664241"/>
          </a:xfrm>
          <a:prstGeom prst="rightArrow">
            <a:avLst/>
          </a:prstGeom>
          <a:solidFill>
            <a:srgbClr val="6497CE"/>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endParaRPr>
          </a:p>
        </p:txBody>
      </p:sp>
      <p:sp>
        <p:nvSpPr>
          <p:cNvPr id="8" name="TextBox 7"/>
          <p:cNvSpPr txBox="1"/>
          <p:nvPr/>
        </p:nvSpPr>
        <p:spPr>
          <a:xfrm>
            <a:off x="312605" y="6954996"/>
            <a:ext cx="2129612" cy="2539745"/>
          </a:xfrm>
          <a:prstGeom prst="rect">
            <a:avLst/>
          </a:prstGeom>
          <a:solidFill>
            <a:srgbClr val="FFFFFF"/>
          </a:solidFill>
        </p:spPr>
        <p:txBody>
          <a:bodyPr wrap="square" rtlCol="0">
            <a:spAutoFit/>
          </a:bodyPr>
          <a:lstStyle/>
          <a:p>
            <a:endParaRPr lang="en-US" dirty="0"/>
          </a:p>
        </p:txBody>
      </p:sp>
      <p:sp>
        <p:nvSpPr>
          <p:cNvPr id="7" name="Content Placeholder 6"/>
          <p:cNvSpPr>
            <a:spLocks noGrp="1"/>
          </p:cNvSpPr>
          <p:nvPr>
            <p:ph sz="half" idx="2"/>
          </p:nvPr>
        </p:nvSpPr>
        <p:spPr>
          <a:xfrm>
            <a:off x="972315" y="2512373"/>
            <a:ext cx="12032485" cy="2432980"/>
          </a:xfrm>
        </p:spPr>
        <p:txBody>
          <a:bodyPr/>
          <a:lstStyle/>
          <a:p>
            <a:r>
              <a:rPr lang="en-US" sz="2800" dirty="0" smtClean="0">
                <a:cs typeface="Arial Unicode MS" charset="0"/>
              </a:rPr>
              <a:t>Rocks </a:t>
            </a:r>
            <a:r>
              <a:rPr lang="en-US" sz="2800" dirty="0">
                <a:cs typeface="Arial Unicode MS" charset="0"/>
              </a:rPr>
              <a:t>are the most abundant resource </a:t>
            </a:r>
            <a:r>
              <a:rPr lang="en-US" sz="2800" dirty="0" smtClean="0">
                <a:cs typeface="Arial Unicode MS" charset="0"/>
              </a:rPr>
              <a:t>on earth</a:t>
            </a:r>
            <a:r>
              <a:rPr lang="en-US" sz="2800" dirty="0">
                <a:cs typeface="Arial Unicode MS" charset="0"/>
              </a:rPr>
              <a:t>. </a:t>
            </a:r>
            <a:endParaRPr lang="en-US" sz="2800" dirty="0" smtClean="0">
              <a:cs typeface="Arial Unicode MS" charset="0"/>
            </a:endParaRPr>
          </a:p>
          <a:p>
            <a:pPr marL="0" indent="0"/>
            <a:r>
              <a:rPr lang="en-US" sz="2800" dirty="0" smtClean="0">
                <a:cs typeface="Arial Unicode MS" charset="0"/>
              </a:rPr>
              <a:t>We </a:t>
            </a:r>
            <a:r>
              <a:rPr lang="en-US" sz="2800" dirty="0">
                <a:cs typeface="Arial Unicode MS" charset="0"/>
              </a:rPr>
              <a:t>can move from an economics based on scarcity using fossil fuels to an economics of abundance through remineralization. </a:t>
            </a:r>
          </a:p>
          <a:p>
            <a:endParaRPr lang="en-US" sz="5400" dirty="0"/>
          </a:p>
        </p:txBody>
      </p:sp>
      <p:sp>
        <p:nvSpPr>
          <p:cNvPr id="12" name="Right Arrow 11"/>
          <p:cNvSpPr/>
          <p:nvPr/>
        </p:nvSpPr>
        <p:spPr bwMode="auto">
          <a:xfrm>
            <a:off x="2489014" y="6381370"/>
            <a:ext cx="2149150" cy="664241"/>
          </a:xfrm>
          <a:prstGeom prst="rightArrow">
            <a:avLst/>
          </a:prstGeom>
          <a:solidFill>
            <a:srgbClr val="6497CE"/>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endParaRPr>
          </a:p>
        </p:txBody>
      </p:sp>
      <p:sp>
        <p:nvSpPr>
          <p:cNvPr id="17" name="Title 4"/>
          <p:cNvSpPr txBox="1">
            <a:spLocks/>
          </p:cNvSpPr>
          <p:nvPr/>
        </p:nvSpPr>
        <p:spPr bwMode="auto">
          <a:xfrm>
            <a:off x="745606" y="293633"/>
            <a:ext cx="11055350" cy="1311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lvl1pPr algn="l" rtl="0" eaLnBrk="0" fontAlgn="base" hangingPunct="0">
              <a:spcBef>
                <a:spcPct val="0"/>
              </a:spcBef>
              <a:spcAft>
                <a:spcPct val="0"/>
              </a:spcAft>
              <a:defRPr sz="64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9pPr>
          </a:lstStyle>
          <a:p>
            <a:r>
              <a:rPr lang="en-US" dirty="0" smtClean="0"/>
              <a:t>Waste to Valuable Product</a:t>
            </a:r>
            <a:endParaRPr lang="en-US" dirty="0"/>
          </a:p>
        </p:txBody>
      </p:sp>
      <p:pic>
        <p:nvPicPr>
          <p:cNvPr id="18" name="Picture 17" descr="IMG_15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32" y="5464902"/>
            <a:ext cx="3361042" cy="2520782"/>
          </a:xfrm>
          <a:prstGeom prst="rect">
            <a:avLst/>
          </a:prstGeom>
          <a:ln>
            <a:noFill/>
          </a:ln>
          <a:effectLst>
            <a:softEdge rad="112500"/>
          </a:effectLst>
        </p:spPr>
      </p:pic>
      <p:pic>
        <p:nvPicPr>
          <p:cNvPr id="19" name="Picture 13" descr="IMG_18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516" y="4681329"/>
            <a:ext cx="3541713" cy="4724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9310842" y="5426386"/>
            <a:ext cx="3405336" cy="2597785"/>
          </a:xfrm>
          <a:prstGeom prst="rect">
            <a:avLst/>
          </a:prstGeom>
          <a:ln>
            <a:noFill/>
          </a:ln>
          <a:effectLst>
            <a:softEdge rad="112500"/>
          </a:effectLst>
        </p:spPr>
      </p:pic>
    </p:spTree>
    <p:extLst>
      <p:ext uri="{BB962C8B-B14F-4D97-AF65-F5344CB8AC3E}">
        <p14:creationId xmlns:p14="http://schemas.microsoft.com/office/powerpoint/2010/main" val="23304660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ia green.tiff"/>
          <p:cNvPicPr>
            <a:picLocks noChangeAspect="1"/>
          </p:cNvPicPr>
          <p:nvPr/>
        </p:nvPicPr>
        <p:blipFill rotWithShape="1">
          <a:blip r:embed="rId3">
            <a:extLst>
              <a:ext uri="{28A0092B-C50C-407E-A947-70E740481C1C}">
                <a14:useLocalDpi xmlns:a14="http://schemas.microsoft.com/office/drawing/2010/main" val="0"/>
              </a:ext>
            </a:extLst>
          </a:blip>
          <a:srcRect r="4159"/>
          <a:stretch/>
        </p:blipFill>
        <p:spPr>
          <a:xfrm>
            <a:off x="5910235" y="7850987"/>
            <a:ext cx="6946671" cy="1721027"/>
          </a:xfrm>
          <a:prstGeom prst="rect">
            <a:avLst/>
          </a:prstGeom>
        </p:spPr>
      </p:pic>
      <p:pic>
        <p:nvPicPr>
          <p:cNvPr id="12" name="Picture 11" descr="Screen Shot 2014-11-17 at 10.49.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3004800" cy="4297097"/>
          </a:xfrm>
          <a:prstGeom prst="rect">
            <a:avLst/>
          </a:prstGeom>
        </p:spPr>
      </p:pic>
      <p:sp>
        <p:nvSpPr>
          <p:cNvPr id="13" name="Rectangle 12"/>
          <p:cNvSpPr/>
          <p:nvPr/>
        </p:nvSpPr>
        <p:spPr bwMode="auto">
          <a:xfrm>
            <a:off x="0" y="6600217"/>
            <a:ext cx="2424420" cy="3153383"/>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endParaRPr>
          </a:p>
        </p:txBody>
      </p:sp>
      <p:sp>
        <p:nvSpPr>
          <p:cNvPr id="14" name="TextBox 13"/>
          <p:cNvSpPr txBox="1"/>
          <p:nvPr/>
        </p:nvSpPr>
        <p:spPr>
          <a:xfrm>
            <a:off x="3982974" y="4733684"/>
            <a:ext cx="8081401" cy="3323987"/>
          </a:xfrm>
          <a:prstGeom prst="rect">
            <a:avLst/>
          </a:prstGeom>
          <a:noFill/>
        </p:spPr>
        <p:txBody>
          <a:bodyPr wrap="square" rtlCol="0">
            <a:spAutoFit/>
          </a:bodyPr>
          <a:lstStyle/>
          <a:p>
            <a:pPr marL="342900" indent="-342900" algn="l">
              <a:buFont typeface="Arial"/>
              <a:buChar char="•"/>
            </a:pPr>
            <a:r>
              <a:rPr lang="en-US" sz="3000" b="1" dirty="0" smtClean="0">
                <a:solidFill>
                  <a:schemeClr val="tx1">
                    <a:lumMod val="75000"/>
                  </a:schemeClr>
                </a:solidFill>
                <a:latin typeface="Helvetica Neue Light (Body)"/>
                <a:cs typeface="Helvetica Neue Light (Body)"/>
              </a:rPr>
              <a:t>Gaia Green </a:t>
            </a:r>
            <a:r>
              <a:rPr lang="en-US" sz="3000" dirty="0" smtClean="0">
                <a:solidFill>
                  <a:schemeClr val="tx1">
                    <a:lumMod val="75000"/>
                  </a:schemeClr>
                </a:solidFill>
                <a:latin typeface="Helvetica Neue Light (Body)"/>
                <a:cs typeface="Helvetica Neue Light (Body)"/>
              </a:rPr>
              <a:t>is one of the earliest companies based in Canada, markets online and at gardening centers in Canada and the US. </a:t>
            </a:r>
          </a:p>
          <a:p>
            <a:pPr marL="342900" indent="-342900" algn="l">
              <a:buFont typeface="Arial"/>
              <a:buChar char="•"/>
            </a:pPr>
            <a:endParaRPr lang="en-US" sz="3000" dirty="0">
              <a:solidFill>
                <a:schemeClr val="tx1">
                  <a:lumMod val="75000"/>
                </a:schemeClr>
              </a:solidFill>
              <a:latin typeface="Helvetica Neue Light (Body)"/>
              <a:cs typeface="Helvetica Neue Light (Body)"/>
            </a:endParaRPr>
          </a:p>
          <a:p>
            <a:pPr marL="342900" indent="-342900" algn="l">
              <a:buFont typeface="Arial"/>
              <a:buChar char="•"/>
            </a:pPr>
            <a:r>
              <a:rPr lang="en-US" sz="3000" dirty="0" smtClean="0">
                <a:solidFill>
                  <a:schemeClr val="tx1">
                    <a:lumMod val="75000"/>
                  </a:schemeClr>
                </a:solidFill>
                <a:latin typeface="Helvetica Neue Light (Body)"/>
                <a:cs typeface="Helvetica Neue Light (Body)"/>
              </a:rPr>
              <a:t>Interested in international markets, such as China</a:t>
            </a:r>
          </a:p>
          <a:p>
            <a:pPr algn="l"/>
            <a:endParaRPr lang="en-US" sz="3000" dirty="0">
              <a:solidFill>
                <a:schemeClr val="tx1">
                  <a:lumMod val="75000"/>
                </a:schemeClr>
              </a:solidFill>
              <a:latin typeface="Helvetica Neue Light (Body)"/>
              <a:cs typeface="Helvetica Neue Light (Body)"/>
            </a:endParaRPr>
          </a:p>
        </p:txBody>
      </p:sp>
      <p:sp>
        <p:nvSpPr>
          <p:cNvPr id="15" name="TextBox 14"/>
          <p:cNvSpPr txBox="1"/>
          <p:nvPr/>
        </p:nvSpPr>
        <p:spPr>
          <a:xfrm>
            <a:off x="0" y="9291935"/>
            <a:ext cx="5041254" cy="461665"/>
          </a:xfrm>
          <a:prstGeom prst="rect">
            <a:avLst/>
          </a:prstGeom>
          <a:noFill/>
        </p:spPr>
        <p:txBody>
          <a:bodyPr wrap="square" rtlCol="0">
            <a:spAutoFit/>
          </a:bodyPr>
          <a:lstStyle/>
          <a:p>
            <a:pPr algn="l"/>
            <a:r>
              <a:rPr lang="en-US" i="1" dirty="0" smtClean="0"/>
              <a:t>Michael Dean, Founder</a:t>
            </a:r>
            <a:endParaRPr lang="en-US" i="1" dirty="0"/>
          </a:p>
        </p:txBody>
      </p:sp>
      <p:pic>
        <p:nvPicPr>
          <p:cNvPr id="17" name="Picture 16" descr="mr-mother-eart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23866"/>
            <a:ext cx="3001663" cy="3887154"/>
          </a:xfrm>
          <a:prstGeom prst="rect">
            <a:avLst/>
          </a:prstGeom>
        </p:spPr>
      </p:pic>
    </p:spTree>
    <p:extLst>
      <p:ext uri="{BB962C8B-B14F-4D97-AF65-F5344CB8AC3E}">
        <p14:creationId xmlns:p14="http://schemas.microsoft.com/office/powerpoint/2010/main" val="36118803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638702"/>
            <a:ext cx="2991991" cy="2944119"/>
          </a:xfrm>
          <a:prstGeom prst="rect">
            <a:avLst/>
          </a:prstGeom>
        </p:spPr>
      </p:pic>
      <p:pic>
        <p:nvPicPr>
          <p:cNvPr id="7" name="Picture 6"/>
          <p:cNvPicPr>
            <a:picLocks noChangeAspect="1"/>
          </p:cNvPicPr>
          <p:nvPr/>
        </p:nvPicPr>
        <p:blipFill>
          <a:blip r:embed="rId4"/>
          <a:stretch>
            <a:fillRect/>
          </a:stretch>
        </p:blipFill>
        <p:spPr>
          <a:xfrm>
            <a:off x="4829598" y="1"/>
            <a:ext cx="8176980" cy="3897544"/>
          </a:xfrm>
          <a:prstGeom prst="rect">
            <a:avLst/>
          </a:prstGeom>
        </p:spPr>
      </p:pic>
      <p:pic>
        <p:nvPicPr>
          <p:cNvPr id="8" name="Picture 7"/>
          <p:cNvPicPr>
            <a:picLocks noChangeAspect="1"/>
          </p:cNvPicPr>
          <p:nvPr/>
        </p:nvPicPr>
        <p:blipFill>
          <a:blip r:embed="rId5"/>
          <a:stretch>
            <a:fillRect/>
          </a:stretch>
        </p:blipFill>
        <p:spPr>
          <a:xfrm>
            <a:off x="0" y="0"/>
            <a:ext cx="5128156" cy="3848523"/>
          </a:xfrm>
          <a:prstGeom prst="rect">
            <a:avLst/>
          </a:prstGeom>
        </p:spPr>
      </p:pic>
      <p:pic>
        <p:nvPicPr>
          <p:cNvPr id="2" name="Picture 1" descr="Screen Shot 2014-11-17 at 10.54.5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8513" y="5162118"/>
            <a:ext cx="3047518" cy="4014204"/>
          </a:xfrm>
          <a:prstGeom prst="rect">
            <a:avLst/>
          </a:prstGeom>
        </p:spPr>
      </p:pic>
      <p:sp>
        <p:nvSpPr>
          <p:cNvPr id="4" name="TextBox 3"/>
          <p:cNvSpPr txBox="1"/>
          <p:nvPr/>
        </p:nvSpPr>
        <p:spPr>
          <a:xfrm>
            <a:off x="9024230" y="9082514"/>
            <a:ext cx="3501939" cy="461665"/>
          </a:xfrm>
          <a:prstGeom prst="rect">
            <a:avLst/>
          </a:prstGeom>
          <a:noFill/>
        </p:spPr>
        <p:txBody>
          <a:bodyPr wrap="square" rtlCol="0">
            <a:spAutoFit/>
          </a:bodyPr>
          <a:lstStyle/>
          <a:p>
            <a:r>
              <a:rPr lang="en-US" i="1" dirty="0" smtClean="0"/>
              <a:t>Tom </a:t>
            </a:r>
            <a:r>
              <a:rPr lang="en-US" i="1" dirty="0" err="1" smtClean="0"/>
              <a:t>Vanacore</a:t>
            </a:r>
            <a:r>
              <a:rPr lang="en-US" i="1" dirty="0" smtClean="0"/>
              <a:t>, Founder</a:t>
            </a:r>
            <a:endParaRPr lang="en-US" i="1" dirty="0"/>
          </a:p>
        </p:txBody>
      </p:sp>
      <p:sp>
        <p:nvSpPr>
          <p:cNvPr id="9" name="TextBox 8"/>
          <p:cNvSpPr txBox="1"/>
          <p:nvPr/>
        </p:nvSpPr>
        <p:spPr>
          <a:xfrm>
            <a:off x="173172" y="4117920"/>
            <a:ext cx="9178161" cy="2439642"/>
          </a:xfrm>
          <a:prstGeom prst="rect">
            <a:avLst/>
          </a:prstGeom>
          <a:noFill/>
        </p:spPr>
        <p:txBody>
          <a:bodyPr wrap="square" rtlCol="0">
            <a:spAutoFit/>
          </a:bodyPr>
          <a:lstStyle/>
          <a:p>
            <a:pPr algn="l">
              <a:lnSpc>
                <a:spcPct val="120000"/>
              </a:lnSpc>
            </a:pPr>
            <a:r>
              <a:rPr lang="en-US" sz="3200" b="1" dirty="0">
                <a:solidFill>
                  <a:schemeClr val="tx1"/>
                </a:solidFill>
                <a:latin typeface="Helvetica Neue Light (Body)"/>
                <a:ea typeface="ＭＳ Ｐゴシック" charset="0"/>
                <a:cs typeface="Helvetica Neue Light (Body)"/>
              </a:rPr>
              <a:t>Rock Dust Local </a:t>
            </a:r>
            <a:r>
              <a:rPr lang="en-US" sz="3200" dirty="0">
                <a:solidFill>
                  <a:schemeClr val="tx1"/>
                </a:solidFill>
                <a:latin typeface="Helvetica Neue Light (Body)"/>
                <a:ea typeface="ＭＳ Ｐゴシック" charset="0"/>
                <a:cs typeface="Helvetica Neue Light (Body)"/>
              </a:rPr>
              <a:t>was established as the first company in North America specializing in local and regional sourcing of rock dust for remineralization.</a:t>
            </a:r>
            <a:endParaRPr lang="en-US" sz="3200" dirty="0">
              <a:latin typeface="Helvetica Neue Light (Body)"/>
              <a:cs typeface="Helvetica Neue Light (Body)"/>
            </a:endParaRPr>
          </a:p>
        </p:txBody>
      </p:sp>
      <p:sp>
        <p:nvSpPr>
          <p:cNvPr id="10" name="TextBox 9"/>
          <p:cNvSpPr txBox="1"/>
          <p:nvPr/>
        </p:nvSpPr>
        <p:spPr>
          <a:xfrm>
            <a:off x="3155593" y="7158252"/>
            <a:ext cx="5849394" cy="1692771"/>
          </a:xfrm>
          <a:prstGeom prst="rect">
            <a:avLst/>
          </a:prstGeom>
          <a:noFill/>
        </p:spPr>
        <p:txBody>
          <a:bodyPr wrap="square" rtlCol="0">
            <a:spAutoFit/>
          </a:bodyPr>
          <a:lstStyle/>
          <a:p>
            <a:pPr algn="l"/>
            <a:r>
              <a:rPr lang="en-US" sz="2600" dirty="0" smtClean="0">
                <a:latin typeface="Helvetica Neue Light (Body)"/>
                <a:cs typeface="Helvetica Neue Light (Body)"/>
              </a:rPr>
              <a:t>Blends different gradations of </a:t>
            </a:r>
            <a:r>
              <a:rPr lang="en-US" sz="2600" dirty="0" err="1" smtClean="0">
                <a:latin typeface="Helvetica Neue Light (Body)"/>
                <a:cs typeface="Helvetica Neue Light (Body)"/>
              </a:rPr>
              <a:t>finenesses</a:t>
            </a:r>
            <a:r>
              <a:rPr lang="en-US" sz="2600" dirty="0" smtClean="0">
                <a:latin typeface="Helvetica Neue Light (Body)"/>
                <a:cs typeface="Helvetica Neue Light (Body)"/>
              </a:rPr>
              <a:t> from grits to </a:t>
            </a:r>
            <a:r>
              <a:rPr lang="en-US" sz="2600" dirty="0" err="1" smtClean="0">
                <a:latin typeface="Helvetica Neue Light (Body)"/>
                <a:cs typeface="Helvetica Neue Light (Body)"/>
              </a:rPr>
              <a:t>microfine</a:t>
            </a:r>
            <a:r>
              <a:rPr lang="en-US" sz="2600" dirty="0" smtClean="0">
                <a:latin typeface="Helvetica Neue Light (Body)"/>
                <a:cs typeface="Helvetica Neue Light (Body)"/>
              </a:rPr>
              <a:t> dust to achieve short-term to longer-term remineralization </a:t>
            </a:r>
            <a:endParaRPr lang="en-US" sz="2600" dirty="0">
              <a:latin typeface="Helvetica Neue Light (Body)"/>
              <a:cs typeface="Helvetica Neue Light (Body)"/>
            </a:endParaRPr>
          </a:p>
        </p:txBody>
      </p:sp>
    </p:spTree>
    <p:extLst>
      <p:ext uri="{BB962C8B-B14F-4D97-AF65-F5344CB8AC3E}">
        <p14:creationId xmlns:p14="http://schemas.microsoft.com/office/powerpoint/2010/main" val="16167241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3800" y="7010400"/>
            <a:ext cx="7802563" cy="806450"/>
          </a:xfrm>
        </p:spPr>
        <p:txBody>
          <a:bodyPr/>
          <a:lstStyle/>
          <a:p>
            <a:r>
              <a:rPr lang="en-US" sz="4800" dirty="0" smtClean="0"/>
              <a:t>What is remineralization?</a:t>
            </a:r>
            <a:endParaRPr lang="en-US" sz="4800" dirty="0"/>
          </a:p>
        </p:txBody>
      </p:sp>
      <p:sp>
        <p:nvSpPr>
          <p:cNvPr id="3" name="Content Placeholder 2"/>
          <p:cNvSpPr>
            <a:spLocks noGrp="1"/>
          </p:cNvSpPr>
          <p:nvPr>
            <p:ph type="body" sz="half" idx="2"/>
          </p:nvPr>
        </p:nvSpPr>
        <p:spPr>
          <a:xfrm>
            <a:off x="2463800" y="7696200"/>
            <a:ext cx="7802563" cy="1144587"/>
          </a:xfrm>
        </p:spPr>
        <p:txBody>
          <a:bodyPr/>
          <a:lstStyle/>
          <a:p>
            <a:r>
              <a:rPr lang="en-US" sz="3200" dirty="0" smtClean="0">
                <a:cs typeface="Helvetica Neue Light "/>
              </a:rPr>
              <a:t>The process of recycling </a:t>
            </a:r>
            <a:r>
              <a:rPr lang="en-US" sz="3200" dirty="0">
                <a:cs typeface="Helvetica Neue Light "/>
              </a:rPr>
              <a:t>the minerals and trace elements </a:t>
            </a:r>
            <a:r>
              <a:rPr lang="en-US" sz="3200" dirty="0" smtClean="0">
                <a:cs typeface="Helvetica Neue Light "/>
              </a:rPr>
              <a:t>of finely ground rock dust and sea minerals back into our </a:t>
            </a:r>
            <a:r>
              <a:rPr lang="en-US" sz="3200" dirty="0">
                <a:cs typeface="Helvetica Neue Light "/>
              </a:rPr>
              <a:t>soils. </a:t>
            </a:r>
          </a:p>
        </p:txBody>
      </p:sp>
      <p:pic>
        <p:nvPicPr>
          <p:cNvPr id="6" name="Picture 10" descr="imag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39" y="888640"/>
            <a:ext cx="8806483" cy="57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3991" y="6935459"/>
            <a:ext cx="1934235" cy="248113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146763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5840" y="6759631"/>
            <a:ext cx="1934235" cy="2793720"/>
          </a:xfrm>
          <a:prstGeom prst="rect">
            <a:avLst/>
          </a:prstGeom>
          <a:solidFill>
            <a:srgbClr val="FFFFFF"/>
          </a:solidFill>
        </p:spPr>
        <p:txBody>
          <a:bodyPr wrap="square" rtlCol="0">
            <a:spAutoFit/>
          </a:bodyPr>
          <a:lstStyle/>
          <a:p>
            <a:endParaRPr lang="en-US" dirty="0"/>
          </a:p>
        </p:txBody>
      </p:sp>
      <p:pic>
        <p:nvPicPr>
          <p:cNvPr id="13" name="Picture 12" descr="NSSG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15" y="4598985"/>
            <a:ext cx="5867023" cy="3281555"/>
          </a:xfrm>
          <a:prstGeom prst="rect">
            <a:avLst/>
          </a:prstGeom>
        </p:spPr>
      </p:pic>
      <p:sp>
        <p:nvSpPr>
          <p:cNvPr id="3" name="Title 2"/>
          <p:cNvSpPr>
            <a:spLocks noGrp="1"/>
          </p:cNvSpPr>
          <p:nvPr>
            <p:ph type="ctrTitle"/>
          </p:nvPr>
        </p:nvSpPr>
        <p:spPr>
          <a:xfrm>
            <a:off x="628379" y="8178110"/>
            <a:ext cx="11055350" cy="1349723"/>
          </a:xfrm>
        </p:spPr>
        <p:txBody>
          <a:bodyPr/>
          <a:lstStyle/>
          <a:p>
            <a:r>
              <a:rPr lang="en-US" sz="4800" dirty="0" smtClean="0"/>
              <a:t>Growth Potential – Services and Products</a:t>
            </a:r>
            <a:endParaRPr lang="en-US" sz="4800" dirty="0"/>
          </a:p>
        </p:txBody>
      </p:sp>
      <p:pic>
        <p:nvPicPr>
          <p:cNvPr id="18" name="Picture 17"/>
          <p:cNvPicPr>
            <a:picLocks noChangeAspect="1"/>
          </p:cNvPicPr>
          <p:nvPr/>
        </p:nvPicPr>
        <p:blipFill>
          <a:blip r:embed="rId4"/>
          <a:stretch>
            <a:fillRect/>
          </a:stretch>
        </p:blipFill>
        <p:spPr>
          <a:xfrm>
            <a:off x="6997495" y="4477334"/>
            <a:ext cx="5380401" cy="3566080"/>
          </a:xfrm>
          <a:prstGeom prst="rect">
            <a:avLst/>
          </a:prstGeom>
        </p:spPr>
      </p:pic>
      <p:pic>
        <p:nvPicPr>
          <p:cNvPr id="19" name="Picture 18"/>
          <p:cNvPicPr>
            <a:picLocks noChangeAspect="1"/>
          </p:cNvPicPr>
          <p:nvPr/>
        </p:nvPicPr>
        <p:blipFill>
          <a:blip r:embed="rId5"/>
          <a:stretch>
            <a:fillRect/>
          </a:stretch>
        </p:blipFill>
        <p:spPr>
          <a:xfrm>
            <a:off x="520701" y="380590"/>
            <a:ext cx="11950700" cy="3822700"/>
          </a:xfrm>
          <a:prstGeom prst="rect">
            <a:avLst/>
          </a:prstGeom>
        </p:spPr>
      </p:pic>
    </p:spTree>
    <p:extLst>
      <p:ext uri="{BB962C8B-B14F-4D97-AF65-F5344CB8AC3E}">
        <p14:creationId xmlns:p14="http://schemas.microsoft.com/office/powerpoint/2010/main" val="2623983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5840" y="6759631"/>
            <a:ext cx="1934235" cy="2793720"/>
          </a:xfrm>
          <a:prstGeom prst="rect">
            <a:avLst/>
          </a:prstGeom>
          <a:solidFill>
            <a:srgbClr val="FFFFFF"/>
          </a:solidFill>
        </p:spPr>
        <p:txBody>
          <a:bodyPr wrap="square" rtlCol="0">
            <a:spAutoFit/>
          </a:bodyPr>
          <a:lstStyle/>
          <a:p>
            <a:endParaRPr lang="en-US" dirty="0"/>
          </a:p>
        </p:txBody>
      </p:sp>
      <p:sp>
        <p:nvSpPr>
          <p:cNvPr id="3" name="Title 2"/>
          <p:cNvSpPr>
            <a:spLocks noGrp="1"/>
          </p:cNvSpPr>
          <p:nvPr>
            <p:ph type="ctrTitle"/>
          </p:nvPr>
        </p:nvSpPr>
        <p:spPr>
          <a:xfrm>
            <a:off x="628379" y="8269179"/>
            <a:ext cx="11055350" cy="1349723"/>
          </a:xfrm>
        </p:spPr>
        <p:txBody>
          <a:bodyPr/>
          <a:lstStyle/>
          <a:p>
            <a:r>
              <a:rPr lang="en-US" sz="4800" dirty="0" smtClean="0"/>
              <a:t>Growth Potential – Niche Markets</a:t>
            </a:r>
            <a:endParaRPr lang="en-US" sz="4800" dirty="0"/>
          </a:p>
        </p:txBody>
      </p:sp>
      <p:pic>
        <p:nvPicPr>
          <p:cNvPr id="4" name="Picture 3"/>
          <p:cNvPicPr>
            <a:picLocks noChangeAspect="1"/>
          </p:cNvPicPr>
          <p:nvPr/>
        </p:nvPicPr>
        <p:blipFill>
          <a:blip r:embed="rId3"/>
          <a:stretch>
            <a:fillRect/>
          </a:stretch>
        </p:blipFill>
        <p:spPr>
          <a:xfrm>
            <a:off x="6910103" y="4173567"/>
            <a:ext cx="5808482" cy="3869383"/>
          </a:xfrm>
          <a:prstGeom prst="rect">
            <a:avLst/>
          </a:prstGeom>
        </p:spPr>
      </p:pic>
      <p:pic>
        <p:nvPicPr>
          <p:cNvPr id="5" name="Picture 4"/>
          <p:cNvPicPr>
            <a:picLocks noChangeAspect="1"/>
          </p:cNvPicPr>
          <p:nvPr/>
        </p:nvPicPr>
        <p:blipFill>
          <a:blip r:embed="rId4"/>
          <a:stretch>
            <a:fillRect/>
          </a:stretch>
        </p:blipFill>
        <p:spPr>
          <a:xfrm>
            <a:off x="599809" y="4164181"/>
            <a:ext cx="5538207" cy="3766795"/>
          </a:xfrm>
          <a:prstGeom prst="rect">
            <a:avLst/>
          </a:prstGeom>
        </p:spPr>
      </p:pic>
      <p:pic>
        <p:nvPicPr>
          <p:cNvPr id="7" name="Picture 6"/>
          <p:cNvPicPr>
            <a:picLocks noChangeAspect="1"/>
          </p:cNvPicPr>
          <p:nvPr/>
        </p:nvPicPr>
        <p:blipFill>
          <a:blip r:embed="rId5"/>
          <a:stretch>
            <a:fillRect/>
          </a:stretch>
        </p:blipFill>
        <p:spPr>
          <a:xfrm>
            <a:off x="3110801" y="6873422"/>
            <a:ext cx="4089400" cy="1612900"/>
          </a:xfrm>
          <a:prstGeom prst="rect">
            <a:avLst/>
          </a:prstGeom>
        </p:spPr>
      </p:pic>
      <p:pic>
        <p:nvPicPr>
          <p:cNvPr id="8" name="Picture 7"/>
          <p:cNvPicPr>
            <a:picLocks noChangeAspect="1"/>
          </p:cNvPicPr>
          <p:nvPr/>
        </p:nvPicPr>
        <p:blipFill>
          <a:blip r:embed="rId6"/>
          <a:stretch>
            <a:fillRect/>
          </a:stretch>
        </p:blipFill>
        <p:spPr>
          <a:xfrm>
            <a:off x="597020" y="558037"/>
            <a:ext cx="5758222" cy="3328972"/>
          </a:xfrm>
          <a:prstGeom prst="rect">
            <a:avLst/>
          </a:prstGeom>
        </p:spPr>
      </p:pic>
      <p:pic>
        <p:nvPicPr>
          <p:cNvPr id="9" name="Picture 8"/>
          <p:cNvPicPr>
            <a:picLocks noChangeAspect="1"/>
          </p:cNvPicPr>
          <p:nvPr/>
        </p:nvPicPr>
        <p:blipFill>
          <a:blip r:embed="rId7"/>
          <a:stretch>
            <a:fillRect/>
          </a:stretch>
        </p:blipFill>
        <p:spPr>
          <a:xfrm>
            <a:off x="6868752" y="851259"/>
            <a:ext cx="5887646" cy="2727867"/>
          </a:xfrm>
          <a:prstGeom prst="rect">
            <a:avLst/>
          </a:prstGeom>
        </p:spPr>
      </p:pic>
      <p:pic>
        <p:nvPicPr>
          <p:cNvPr id="11" name="Picture 10"/>
          <p:cNvPicPr>
            <a:picLocks noChangeAspect="1"/>
          </p:cNvPicPr>
          <p:nvPr/>
        </p:nvPicPr>
        <p:blipFill>
          <a:blip r:embed="rId8"/>
          <a:stretch>
            <a:fillRect/>
          </a:stretch>
        </p:blipFill>
        <p:spPr>
          <a:xfrm>
            <a:off x="5279656" y="854156"/>
            <a:ext cx="2628572" cy="2742596"/>
          </a:xfrm>
          <a:prstGeom prst="rect">
            <a:avLst/>
          </a:prstGeom>
        </p:spPr>
      </p:pic>
    </p:spTree>
    <p:extLst>
      <p:ext uri="{BB962C8B-B14F-4D97-AF65-F5344CB8AC3E}">
        <p14:creationId xmlns:p14="http://schemas.microsoft.com/office/powerpoint/2010/main" val="32794219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81036" y="1758360"/>
            <a:ext cx="6503602" cy="4661487"/>
          </a:xfrm>
          <a:prstGeom prst="rect">
            <a:avLst/>
          </a:prstGeom>
        </p:spPr>
      </p:pic>
      <p:pic>
        <p:nvPicPr>
          <p:cNvPr id="7" name="Picture 6"/>
          <p:cNvPicPr>
            <a:picLocks noChangeAspect="1"/>
          </p:cNvPicPr>
          <p:nvPr/>
        </p:nvPicPr>
        <p:blipFill>
          <a:blip r:embed="rId4"/>
          <a:stretch>
            <a:fillRect/>
          </a:stretch>
        </p:blipFill>
        <p:spPr>
          <a:xfrm>
            <a:off x="7327562" y="1874230"/>
            <a:ext cx="5677238" cy="4421875"/>
          </a:xfrm>
          <a:prstGeom prst="rect">
            <a:avLst/>
          </a:prstGeom>
        </p:spPr>
      </p:pic>
      <p:sp>
        <p:nvSpPr>
          <p:cNvPr id="8" name="TextBox 7"/>
          <p:cNvSpPr txBox="1"/>
          <p:nvPr/>
        </p:nvSpPr>
        <p:spPr>
          <a:xfrm>
            <a:off x="175840" y="6759631"/>
            <a:ext cx="1934235" cy="2793720"/>
          </a:xfrm>
          <a:prstGeom prst="rect">
            <a:avLst/>
          </a:prstGeom>
          <a:solidFill>
            <a:srgbClr val="FFFFFF"/>
          </a:solidFill>
        </p:spPr>
        <p:txBody>
          <a:bodyPr wrap="square" rtlCol="0">
            <a:spAutoFit/>
          </a:bodyPr>
          <a:lstStyle/>
          <a:p>
            <a:endParaRPr lang="en-US" dirty="0"/>
          </a:p>
        </p:txBody>
      </p:sp>
      <p:sp>
        <p:nvSpPr>
          <p:cNvPr id="2" name="Title 1"/>
          <p:cNvSpPr>
            <a:spLocks noGrp="1"/>
          </p:cNvSpPr>
          <p:nvPr>
            <p:ph type="title"/>
          </p:nvPr>
        </p:nvSpPr>
        <p:spPr>
          <a:xfrm>
            <a:off x="592753" y="8007158"/>
            <a:ext cx="11894933" cy="1152326"/>
          </a:xfrm>
        </p:spPr>
        <p:txBody>
          <a:bodyPr/>
          <a:lstStyle/>
          <a:p>
            <a:r>
              <a:rPr lang="en-US" sz="4400" dirty="0" smtClean="0"/>
              <a:t>Risk Management, Prevention, and Mitigation  </a:t>
            </a:r>
            <a:endParaRPr lang="en-US" sz="4400" dirty="0"/>
          </a:p>
        </p:txBody>
      </p:sp>
      <p:sp>
        <p:nvSpPr>
          <p:cNvPr id="3" name="Content Placeholder 2"/>
          <p:cNvSpPr>
            <a:spLocks noGrp="1"/>
          </p:cNvSpPr>
          <p:nvPr>
            <p:ph idx="1"/>
          </p:nvPr>
        </p:nvSpPr>
        <p:spPr>
          <a:xfrm>
            <a:off x="230896" y="6715672"/>
            <a:ext cx="7119330" cy="635007"/>
          </a:xfrm>
        </p:spPr>
        <p:txBody>
          <a:bodyPr/>
          <a:lstStyle/>
          <a:p>
            <a:r>
              <a:rPr lang="en-US" dirty="0" smtClean="0"/>
              <a:t>Fukushima </a:t>
            </a:r>
            <a:r>
              <a:rPr lang="en-US" dirty="0"/>
              <a:t>clean up </a:t>
            </a:r>
            <a:r>
              <a:rPr lang="en-US" dirty="0" smtClean="0"/>
              <a:t>utilizing </a:t>
            </a:r>
            <a:r>
              <a:rPr lang="en-US" dirty="0" err="1" smtClean="0"/>
              <a:t>biochar</a:t>
            </a:r>
            <a:r>
              <a:rPr lang="en-US" dirty="0" smtClean="0"/>
              <a:t> and rock dust</a:t>
            </a:r>
            <a:endParaRPr lang="en-US" dirty="0"/>
          </a:p>
          <a:p>
            <a:endParaRPr lang="en-US" dirty="0"/>
          </a:p>
        </p:txBody>
      </p:sp>
    </p:spTree>
    <p:extLst>
      <p:ext uri="{BB962C8B-B14F-4D97-AF65-F5344CB8AC3E}">
        <p14:creationId xmlns:p14="http://schemas.microsoft.com/office/powerpoint/2010/main" val="3899942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5840" y="6759631"/>
            <a:ext cx="1934235" cy="2793720"/>
          </a:xfrm>
          <a:prstGeom prst="rect">
            <a:avLst/>
          </a:prstGeom>
          <a:solidFill>
            <a:srgbClr val="FFFFFF"/>
          </a:solidFill>
        </p:spPr>
        <p:txBody>
          <a:bodyPr wrap="square" rtlCol="0">
            <a:spAutoFit/>
          </a:bodyPr>
          <a:lstStyle/>
          <a:p>
            <a:endParaRPr lang="en-US" dirty="0"/>
          </a:p>
        </p:txBody>
      </p:sp>
      <p:sp>
        <p:nvSpPr>
          <p:cNvPr id="2" name="Title 1"/>
          <p:cNvSpPr>
            <a:spLocks noGrp="1"/>
          </p:cNvSpPr>
          <p:nvPr>
            <p:ph type="title"/>
          </p:nvPr>
        </p:nvSpPr>
        <p:spPr>
          <a:xfrm>
            <a:off x="650875" y="253769"/>
            <a:ext cx="11703050" cy="1625600"/>
          </a:xfrm>
        </p:spPr>
        <p:txBody>
          <a:bodyPr/>
          <a:lstStyle/>
          <a:p>
            <a:r>
              <a:rPr lang="en-US" dirty="0" smtClean="0"/>
              <a:t>Sustainable Biofuels</a:t>
            </a:r>
            <a:endParaRPr lang="en-US" dirty="0"/>
          </a:p>
        </p:txBody>
      </p:sp>
      <p:sp>
        <p:nvSpPr>
          <p:cNvPr id="3" name="Text Placeholder 2"/>
          <p:cNvSpPr>
            <a:spLocks noGrp="1"/>
          </p:cNvSpPr>
          <p:nvPr>
            <p:ph type="body" idx="1"/>
          </p:nvPr>
        </p:nvSpPr>
        <p:spPr>
          <a:xfrm>
            <a:off x="246805" y="4530411"/>
            <a:ext cx="4018642" cy="1742681"/>
          </a:xfrm>
        </p:spPr>
        <p:txBody>
          <a:bodyPr anchor="t"/>
          <a:lstStyle/>
          <a:p>
            <a:r>
              <a:rPr lang="en-US" sz="3000" dirty="0" smtClean="0"/>
              <a:t>Putting an end to the food versus fuel debate </a:t>
            </a:r>
            <a:r>
              <a:rPr lang="en-US" sz="3000" dirty="0" smtClean="0">
                <a:latin typeface="Helvetica"/>
                <a:cs typeface="Helvetica"/>
              </a:rPr>
              <a:t>with</a:t>
            </a:r>
            <a:r>
              <a:rPr lang="en-US" sz="3000" b="0" dirty="0" smtClean="0">
                <a:latin typeface="Arial Black"/>
                <a:cs typeface="Arial Black"/>
              </a:rPr>
              <a:t> </a:t>
            </a:r>
            <a:r>
              <a:rPr lang="en-US" sz="3000" dirty="0" smtClean="0"/>
              <a:t>remineralization</a:t>
            </a:r>
            <a:endParaRPr lang="en-US" sz="3000" dirty="0"/>
          </a:p>
        </p:txBody>
      </p:sp>
      <p:sp>
        <p:nvSpPr>
          <p:cNvPr id="7" name="Title 5"/>
          <p:cNvSpPr txBox="1">
            <a:spLocks/>
          </p:cNvSpPr>
          <p:nvPr/>
        </p:nvSpPr>
        <p:spPr bwMode="auto">
          <a:xfrm>
            <a:off x="703357" y="8303015"/>
            <a:ext cx="9872634" cy="11526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lvl1pPr algn="l" rtl="0" eaLnBrk="0" fontAlgn="base" hangingPunct="0">
              <a:spcBef>
                <a:spcPct val="0"/>
              </a:spcBef>
              <a:spcAft>
                <a:spcPct val="0"/>
              </a:spcAft>
              <a:defRPr sz="72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72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72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72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72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72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72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72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7200">
                <a:solidFill>
                  <a:srgbClr val="FFFFFF"/>
                </a:solidFill>
                <a:latin typeface="Helvetica Neue Light" charset="0"/>
                <a:ea typeface="ヒラギノ角ゴ ProN W3" charset="0"/>
                <a:cs typeface="ヒラギノ角ゴ ProN W3" charset="0"/>
                <a:sym typeface="Helvetica Neue Light" charset="0"/>
              </a:defRPr>
            </a:lvl9pPr>
          </a:lstStyle>
          <a:p>
            <a:r>
              <a:rPr lang="en-US" dirty="0" smtClean="0">
                <a:solidFill>
                  <a:schemeClr val="accent1">
                    <a:lumMod val="60000"/>
                    <a:lumOff val="40000"/>
                  </a:schemeClr>
                </a:solidFill>
              </a:rPr>
              <a:t>Renewable Energy</a:t>
            </a:r>
            <a:endParaRPr lang="en-US" dirty="0">
              <a:solidFill>
                <a:schemeClr val="accent1">
                  <a:lumMod val="60000"/>
                  <a:lumOff val="40000"/>
                </a:schemeClr>
              </a:solidFill>
            </a:endParaRPr>
          </a:p>
        </p:txBody>
      </p:sp>
      <p:pic>
        <p:nvPicPr>
          <p:cNvPr id="11" name="Picture 10"/>
          <p:cNvPicPr>
            <a:picLocks noChangeAspect="1"/>
          </p:cNvPicPr>
          <p:nvPr/>
        </p:nvPicPr>
        <p:blipFill>
          <a:blip r:embed="rId2"/>
          <a:stretch>
            <a:fillRect/>
          </a:stretch>
        </p:blipFill>
        <p:spPr>
          <a:xfrm>
            <a:off x="4291534" y="2559268"/>
            <a:ext cx="8568174" cy="4933610"/>
          </a:xfrm>
          <a:prstGeom prst="rect">
            <a:avLst/>
          </a:prstGeom>
        </p:spPr>
      </p:pic>
      <p:sp>
        <p:nvSpPr>
          <p:cNvPr id="12" name="TextBox 11"/>
          <p:cNvSpPr txBox="1"/>
          <p:nvPr/>
        </p:nvSpPr>
        <p:spPr>
          <a:xfrm>
            <a:off x="8753198" y="7563566"/>
            <a:ext cx="3907546" cy="461665"/>
          </a:xfrm>
          <a:prstGeom prst="rect">
            <a:avLst/>
          </a:prstGeom>
          <a:noFill/>
        </p:spPr>
        <p:txBody>
          <a:bodyPr wrap="square" rtlCol="0">
            <a:spAutoFit/>
          </a:bodyPr>
          <a:lstStyle/>
          <a:p>
            <a:pPr algn="r"/>
            <a:r>
              <a:rPr lang="en-US" dirty="0" err="1" smtClean="0"/>
              <a:t>Jatropha</a:t>
            </a:r>
            <a:endParaRPr lang="en-US" dirty="0"/>
          </a:p>
        </p:txBody>
      </p:sp>
    </p:spTree>
    <p:extLst>
      <p:ext uri="{BB962C8B-B14F-4D97-AF65-F5344CB8AC3E}">
        <p14:creationId xmlns:p14="http://schemas.microsoft.com/office/powerpoint/2010/main" val="3281848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392" y="404094"/>
            <a:ext cx="11703050" cy="1015509"/>
          </a:xfrm>
        </p:spPr>
        <p:txBody>
          <a:bodyPr/>
          <a:lstStyle/>
          <a:p>
            <a:r>
              <a:rPr lang="en-US" dirty="0" smtClean="0"/>
              <a:t>Integrated Systems</a:t>
            </a:r>
            <a:endParaRPr lang="en-US" dirty="0"/>
          </a:p>
        </p:txBody>
      </p:sp>
      <p:sp>
        <p:nvSpPr>
          <p:cNvPr id="5" name="Text Placeholder 4"/>
          <p:cNvSpPr>
            <a:spLocks noGrp="1"/>
          </p:cNvSpPr>
          <p:nvPr>
            <p:ph type="body" idx="1"/>
          </p:nvPr>
        </p:nvSpPr>
        <p:spPr>
          <a:xfrm>
            <a:off x="573021" y="1605535"/>
            <a:ext cx="5757500" cy="2897237"/>
          </a:xfrm>
        </p:spPr>
        <p:txBody>
          <a:bodyPr anchor="t"/>
          <a:lstStyle/>
          <a:p>
            <a:r>
              <a:rPr lang="en-US" b="0" dirty="0"/>
              <a:t>Remineralization can be integrated into all kinds of </a:t>
            </a:r>
            <a:r>
              <a:rPr lang="en-US" b="0" dirty="0" smtClean="0"/>
              <a:t>systems that utilize: </a:t>
            </a:r>
          </a:p>
          <a:p>
            <a:pPr marL="342900" indent="-342900">
              <a:buFont typeface="Arial"/>
              <a:buChar char="•"/>
            </a:pPr>
            <a:r>
              <a:rPr lang="en-US" b="0" dirty="0" err="1" smtClean="0"/>
              <a:t>biochar</a:t>
            </a:r>
            <a:r>
              <a:rPr lang="en-US" b="0" dirty="0" smtClean="0"/>
              <a:t> </a:t>
            </a:r>
          </a:p>
          <a:p>
            <a:pPr marL="342900" indent="-342900">
              <a:buFont typeface="Arial"/>
              <a:buChar char="•"/>
            </a:pPr>
            <a:r>
              <a:rPr lang="en-US" b="0" dirty="0" err="1" smtClean="0"/>
              <a:t>microrganisms</a:t>
            </a:r>
            <a:endParaRPr lang="en-US" b="0" dirty="0" smtClean="0"/>
          </a:p>
          <a:p>
            <a:pPr marL="342900" indent="-342900">
              <a:buFont typeface="Arial"/>
              <a:buChar char="•"/>
            </a:pPr>
            <a:r>
              <a:rPr lang="en-US" b="0" dirty="0" smtClean="0"/>
              <a:t>compost &amp; compost teas</a:t>
            </a:r>
          </a:p>
          <a:p>
            <a:pPr marL="342900" indent="-342900">
              <a:buFont typeface="Arial"/>
              <a:buChar char="•"/>
            </a:pPr>
            <a:r>
              <a:rPr lang="en-US" b="0" dirty="0" smtClean="0"/>
              <a:t>worm castings and </a:t>
            </a:r>
            <a:r>
              <a:rPr lang="en-US" b="0" dirty="0" err="1" smtClean="0"/>
              <a:t>vermiculture</a:t>
            </a:r>
            <a:endParaRPr lang="en-US" b="0" dirty="0" smtClean="0"/>
          </a:p>
          <a:p>
            <a:pPr marL="342900" indent="-342900">
              <a:buFont typeface="Arial"/>
              <a:buChar char="•"/>
            </a:pPr>
            <a:r>
              <a:rPr lang="en-US" b="0" dirty="0" smtClean="0"/>
              <a:t>permaculture, etc.</a:t>
            </a:r>
            <a:endParaRPr lang="en-US" b="0" dirty="0"/>
          </a:p>
        </p:txBody>
      </p:sp>
      <p:sp>
        <p:nvSpPr>
          <p:cNvPr id="9" name="TextBox 8"/>
          <p:cNvSpPr txBox="1"/>
          <p:nvPr/>
        </p:nvSpPr>
        <p:spPr>
          <a:xfrm>
            <a:off x="175840" y="6759631"/>
            <a:ext cx="1934235" cy="2793720"/>
          </a:xfrm>
          <a:prstGeom prst="rect">
            <a:avLst/>
          </a:prstGeom>
          <a:solidFill>
            <a:srgbClr val="FFFFFF"/>
          </a:solidFill>
        </p:spPr>
        <p:txBody>
          <a:bodyPr wrap="square" rtlCol="0">
            <a:spAutoFit/>
          </a:bodyPr>
          <a:lstStyle/>
          <a:p>
            <a:endParaRPr lang="en-US" dirty="0"/>
          </a:p>
        </p:txBody>
      </p:sp>
      <p:pic>
        <p:nvPicPr>
          <p:cNvPr id="10" name="Picture 9"/>
          <p:cNvPicPr>
            <a:picLocks noChangeAspect="1"/>
          </p:cNvPicPr>
          <p:nvPr/>
        </p:nvPicPr>
        <p:blipFill>
          <a:blip r:embed="rId3"/>
          <a:stretch>
            <a:fillRect/>
          </a:stretch>
        </p:blipFill>
        <p:spPr>
          <a:xfrm>
            <a:off x="6751461" y="2156810"/>
            <a:ext cx="5901817" cy="3999349"/>
          </a:xfrm>
          <a:prstGeom prst="rect">
            <a:avLst/>
          </a:prstGeom>
        </p:spPr>
      </p:pic>
      <p:pic>
        <p:nvPicPr>
          <p:cNvPr id="3" name="Picture 2"/>
          <p:cNvPicPr>
            <a:picLocks noChangeAspect="1"/>
          </p:cNvPicPr>
          <p:nvPr/>
        </p:nvPicPr>
        <p:blipFill>
          <a:blip r:embed="rId4"/>
          <a:stretch>
            <a:fillRect/>
          </a:stretch>
        </p:blipFill>
        <p:spPr>
          <a:xfrm>
            <a:off x="556633" y="5780065"/>
            <a:ext cx="6350000" cy="3568700"/>
          </a:xfrm>
          <a:prstGeom prst="rect">
            <a:avLst/>
          </a:prstGeom>
        </p:spPr>
      </p:pic>
      <p:sp>
        <p:nvSpPr>
          <p:cNvPr id="4" name="Rectangle 3"/>
          <p:cNvSpPr/>
          <p:nvPr/>
        </p:nvSpPr>
        <p:spPr>
          <a:xfrm>
            <a:off x="7426590" y="6924357"/>
            <a:ext cx="5291994" cy="1569660"/>
          </a:xfrm>
          <a:prstGeom prst="rect">
            <a:avLst/>
          </a:prstGeom>
        </p:spPr>
        <p:txBody>
          <a:bodyPr wrap="square">
            <a:spAutoFit/>
          </a:bodyPr>
          <a:lstStyle/>
          <a:p>
            <a:pPr algn="l"/>
            <a:r>
              <a:rPr lang="en-US" sz="3200" dirty="0">
                <a:solidFill>
                  <a:srgbClr val="5E8FC5"/>
                </a:solidFill>
                <a:latin typeface="+mn-lt"/>
              </a:rPr>
              <a:t>IF</a:t>
            </a:r>
            <a:r>
              <a:rPr lang="en-US" sz="3200" baseline="30000" dirty="0">
                <a:solidFill>
                  <a:srgbClr val="5E8FC5"/>
                </a:solidFill>
                <a:latin typeface="+mn-lt"/>
              </a:rPr>
              <a:t>5</a:t>
            </a:r>
            <a:r>
              <a:rPr lang="en-US" sz="3200" dirty="0">
                <a:solidFill>
                  <a:srgbClr val="5E8FC5"/>
                </a:solidFill>
                <a:latin typeface="+mn-lt"/>
              </a:rPr>
              <a:t>PS enterprise looks towards cutting edge technologies. </a:t>
            </a:r>
          </a:p>
        </p:txBody>
      </p:sp>
    </p:spTree>
    <p:extLst>
      <p:ext uri="{BB962C8B-B14F-4D97-AF65-F5344CB8AC3E}">
        <p14:creationId xmlns:p14="http://schemas.microsoft.com/office/powerpoint/2010/main" val="39525308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75840" y="6759631"/>
            <a:ext cx="1934235" cy="2793720"/>
          </a:xfrm>
          <a:prstGeom prst="rect">
            <a:avLst/>
          </a:prstGeom>
          <a:solidFill>
            <a:srgbClr val="FFFFFF"/>
          </a:solidFill>
        </p:spPr>
        <p:txBody>
          <a:bodyPr wrap="square" rtlCol="0">
            <a:spAutoFit/>
          </a:bodyPr>
          <a:lstStyle/>
          <a:p>
            <a:endParaRPr lang="en-US" dirty="0"/>
          </a:p>
        </p:txBody>
      </p:sp>
      <p:sp>
        <p:nvSpPr>
          <p:cNvPr id="14" name="Oval 13"/>
          <p:cNvSpPr/>
          <p:nvPr/>
        </p:nvSpPr>
        <p:spPr bwMode="auto">
          <a:xfrm>
            <a:off x="7670800" y="1295400"/>
            <a:ext cx="4851400" cy="4800600"/>
          </a:xfrm>
          <a:prstGeom prst="ellipse">
            <a:avLst/>
          </a:prstGeom>
          <a:solidFill>
            <a:srgbClr val="295381">
              <a:alpha val="50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endParaRPr>
          </a:p>
        </p:txBody>
      </p:sp>
      <p:sp>
        <p:nvSpPr>
          <p:cNvPr id="13" name="Oval 12"/>
          <p:cNvSpPr/>
          <p:nvPr/>
        </p:nvSpPr>
        <p:spPr bwMode="auto">
          <a:xfrm>
            <a:off x="3987800" y="4971897"/>
            <a:ext cx="5181600" cy="4800600"/>
          </a:xfrm>
          <a:prstGeom prst="ellipse">
            <a:avLst/>
          </a:prstGeom>
          <a:solidFill>
            <a:srgbClr val="295381">
              <a:alpha val="50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endParaRPr>
          </a:p>
        </p:txBody>
      </p:sp>
      <p:sp>
        <p:nvSpPr>
          <p:cNvPr id="12" name="Oval 11"/>
          <p:cNvSpPr/>
          <p:nvPr/>
        </p:nvSpPr>
        <p:spPr bwMode="auto">
          <a:xfrm>
            <a:off x="482600" y="1600200"/>
            <a:ext cx="4800600" cy="4572000"/>
          </a:xfrm>
          <a:prstGeom prst="ellipse">
            <a:avLst/>
          </a:prstGeom>
          <a:solidFill>
            <a:srgbClr val="295381">
              <a:alpha val="50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endParaRPr>
          </a:p>
        </p:txBody>
      </p:sp>
      <p:sp>
        <p:nvSpPr>
          <p:cNvPr id="2" name="Title 1"/>
          <p:cNvSpPr>
            <a:spLocks noGrp="1"/>
          </p:cNvSpPr>
          <p:nvPr>
            <p:ph type="title"/>
          </p:nvPr>
        </p:nvSpPr>
        <p:spPr>
          <a:xfrm>
            <a:off x="482600" y="228600"/>
            <a:ext cx="9550400" cy="1117600"/>
          </a:xfrm>
        </p:spPr>
        <p:txBody>
          <a:bodyPr/>
          <a:lstStyle/>
          <a:p>
            <a:r>
              <a:rPr lang="en-US" dirty="0" smtClean="0"/>
              <a:t>Partners moving forward</a:t>
            </a:r>
            <a:endParaRPr lang="en-US" dirty="0"/>
          </a:p>
        </p:txBody>
      </p:sp>
      <p:sp>
        <p:nvSpPr>
          <p:cNvPr id="4" name="Rectangle 3"/>
          <p:cNvSpPr/>
          <p:nvPr/>
        </p:nvSpPr>
        <p:spPr>
          <a:xfrm>
            <a:off x="4597400" y="6400800"/>
            <a:ext cx="5181600" cy="2409891"/>
          </a:xfrm>
          <a:prstGeom prst="rect">
            <a:avLst/>
          </a:prstGeom>
        </p:spPr>
        <p:txBody>
          <a:bodyPr wrap="square">
            <a:spAutoFit/>
          </a:bodyPr>
          <a:lstStyle/>
          <a:p>
            <a:pPr algn="l">
              <a:lnSpc>
                <a:spcPct val="120000"/>
              </a:lnSpc>
            </a:pPr>
            <a:r>
              <a:rPr lang="en-US" sz="1800" dirty="0" smtClean="0"/>
              <a:t>Mining </a:t>
            </a:r>
            <a:r>
              <a:rPr lang="en-US" sz="1800" dirty="0"/>
              <a:t>and Aggregates</a:t>
            </a:r>
          </a:p>
          <a:p>
            <a:pPr algn="l">
              <a:lnSpc>
                <a:spcPct val="120000"/>
              </a:lnSpc>
            </a:pPr>
            <a:r>
              <a:rPr lang="en-US" sz="1800" dirty="0"/>
              <a:t>Soil and </a:t>
            </a:r>
            <a:r>
              <a:rPr lang="en-US" sz="1800" dirty="0" smtClean="0"/>
              <a:t>Ag Amendments </a:t>
            </a:r>
          </a:p>
          <a:p>
            <a:pPr algn="l">
              <a:lnSpc>
                <a:spcPct val="120000"/>
              </a:lnSpc>
            </a:pPr>
            <a:r>
              <a:rPr lang="en-US" sz="1800" dirty="0" smtClean="0"/>
              <a:t>Manufacturers </a:t>
            </a:r>
            <a:r>
              <a:rPr lang="en-US" sz="1800" dirty="0"/>
              <a:t>and Distributors</a:t>
            </a:r>
          </a:p>
          <a:p>
            <a:pPr algn="l">
              <a:lnSpc>
                <a:spcPct val="120000"/>
              </a:lnSpc>
            </a:pPr>
            <a:r>
              <a:rPr lang="en-US" sz="1800" dirty="0" smtClean="0"/>
              <a:t>Biofuels </a:t>
            </a:r>
            <a:r>
              <a:rPr lang="en-US" sz="1800" dirty="0"/>
              <a:t>and Biochar Manufacturers</a:t>
            </a:r>
          </a:p>
          <a:p>
            <a:pPr algn="l">
              <a:lnSpc>
                <a:spcPct val="120000"/>
              </a:lnSpc>
            </a:pPr>
            <a:r>
              <a:rPr lang="en-US" sz="1800" dirty="0"/>
              <a:t>Biofuels technology developers</a:t>
            </a:r>
          </a:p>
          <a:p>
            <a:pPr algn="l">
              <a:lnSpc>
                <a:spcPct val="120000"/>
              </a:lnSpc>
            </a:pPr>
            <a:r>
              <a:rPr lang="en-US" sz="1800" dirty="0"/>
              <a:t>Transport and Logistics</a:t>
            </a:r>
          </a:p>
          <a:p>
            <a:pPr algn="l">
              <a:lnSpc>
                <a:spcPct val="120000"/>
              </a:lnSpc>
            </a:pPr>
            <a:r>
              <a:rPr lang="en-US" sz="1800" dirty="0" smtClean="0"/>
              <a:t>Finance</a:t>
            </a:r>
            <a:endParaRPr lang="en-US" sz="1800" dirty="0"/>
          </a:p>
        </p:txBody>
      </p:sp>
      <p:sp>
        <p:nvSpPr>
          <p:cNvPr id="6" name="TextBox 5"/>
          <p:cNvSpPr txBox="1"/>
          <p:nvPr/>
        </p:nvSpPr>
        <p:spPr>
          <a:xfrm>
            <a:off x="1168400" y="2667000"/>
            <a:ext cx="4267200" cy="3287054"/>
          </a:xfrm>
          <a:prstGeom prst="rect">
            <a:avLst/>
          </a:prstGeom>
          <a:noFill/>
        </p:spPr>
        <p:txBody>
          <a:bodyPr wrap="square" rtlCol="0">
            <a:spAutoFit/>
          </a:bodyPr>
          <a:lstStyle/>
          <a:p>
            <a:pPr algn="l">
              <a:lnSpc>
                <a:spcPct val="120000"/>
              </a:lnSpc>
            </a:pPr>
            <a:r>
              <a:rPr lang="en-US" sz="2100" dirty="0" smtClean="0"/>
              <a:t>Agrogeologists</a:t>
            </a:r>
            <a:endParaRPr lang="en-US" sz="2100" dirty="0"/>
          </a:p>
          <a:p>
            <a:pPr algn="l">
              <a:lnSpc>
                <a:spcPct val="120000"/>
              </a:lnSpc>
            </a:pPr>
            <a:r>
              <a:rPr lang="en-US" sz="2100" dirty="0"/>
              <a:t>Agronomists; Soil </a:t>
            </a:r>
            <a:r>
              <a:rPr lang="en-US" sz="2100" dirty="0" smtClean="0"/>
              <a:t>Scientists</a:t>
            </a:r>
          </a:p>
          <a:p>
            <a:pPr algn="l">
              <a:lnSpc>
                <a:spcPct val="120000"/>
              </a:lnSpc>
            </a:pPr>
            <a:r>
              <a:rPr lang="en-US" sz="2100" dirty="0"/>
              <a:t>University Agricultural </a:t>
            </a:r>
            <a:r>
              <a:rPr lang="en-US" sz="2100" dirty="0" smtClean="0"/>
              <a:t>Researchers</a:t>
            </a:r>
          </a:p>
          <a:p>
            <a:pPr algn="l">
              <a:lnSpc>
                <a:spcPct val="120000"/>
              </a:lnSpc>
            </a:pPr>
            <a:r>
              <a:rPr lang="en-US" sz="2100" dirty="0"/>
              <a:t>United States Geologic </a:t>
            </a:r>
            <a:r>
              <a:rPr lang="en-US" sz="2100" dirty="0" smtClean="0"/>
              <a:t>Survey </a:t>
            </a:r>
          </a:p>
          <a:p>
            <a:pPr algn="l">
              <a:lnSpc>
                <a:spcPct val="120000"/>
              </a:lnSpc>
            </a:pPr>
            <a:r>
              <a:rPr lang="en-US" sz="2100" dirty="0" smtClean="0"/>
              <a:t>Dept</a:t>
            </a:r>
            <a:r>
              <a:rPr lang="en-US" sz="2100" dirty="0"/>
              <a:t>. of Interior</a:t>
            </a:r>
          </a:p>
          <a:p>
            <a:pPr algn="l">
              <a:lnSpc>
                <a:spcPct val="120000"/>
              </a:lnSpc>
            </a:pPr>
            <a:endParaRPr lang="en-US" dirty="0"/>
          </a:p>
          <a:p>
            <a:pPr algn="l">
              <a:lnSpc>
                <a:spcPct val="120000"/>
              </a:lnSpc>
            </a:pPr>
            <a:endParaRPr lang="en-US" dirty="0"/>
          </a:p>
          <a:p>
            <a:r>
              <a:rPr lang="en-US" dirty="0" smtClean="0"/>
              <a:t> </a:t>
            </a:r>
            <a:endParaRPr lang="en-US" dirty="0"/>
          </a:p>
        </p:txBody>
      </p:sp>
      <p:sp>
        <p:nvSpPr>
          <p:cNvPr id="7" name="TextBox 6"/>
          <p:cNvSpPr txBox="1"/>
          <p:nvPr/>
        </p:nvSpPr>
        <p:spPr>
          <a:xfrm>
            <a:off x="8331200" y="2819400"/>
            <a:ext cx="3733800" cy="2012859"/>
          </a:xfrm>
          <a:prstGeom prst="rect">
            <a:avLst/>
          </a:prstGeom>
          <a:noFill/>
        </p:spPr>
        <p:txBody>
          <a:bodyPr wrap="square" rtlCol="0">
            <a:spAutoFit/>
          </a:bodyPr>
          <a:lstStyle/>
          <a:p>
            <a:pPr algn="l">
              <a:lnSpc>
                <a:spcPct val="120000"/>
              </a:lnSpc>
            </a:pPr>
            <a:r>
              <a:rPr lang="en-US" sz="2100" dirty="0" smtClean="0"/>
              <a:t>International Development Agencies United </a:t>
            </a:r>
            <a:r>
              <a:rPr lang="en-US" sz="2100" dirty="0"/>
              <a:t>States Department of </a:t>
            </a:r>
            <a:r>
              <a:rPr lang="en-US" sz="2100" dirty="0" smtClean="0"/>
              <a:t>State (USAID)</a:t>
            </a:r>
            <a:endParaRPr lang="en-US" sz="2100" dirty="0"/>
          </a:p>
          <a:p>
            <a:pPr algn="l">
              <a:lnSpc>
                <a:spcPct val="120000"/>
              </a:lnSpc>
            </a:pPr>
            <a:r>
              <a:rPr lang="en-US" sz="2100" dirty="0"/>
              <a:t>United Nations</a:t>
            </a:r>
          </a:p>
          <a:p>
            <a:endParaRPr lang="en-US" dirty="0"/>
          </a:p>
        </p:txBody>
      </p:sp>
      <p:sp>
        <p:nvSpPr>
          <p:cNvPr id="9" name="Rectangle 8"/>
          <p:cNvSpPr/>
          <p:nvPr/>
        </p:nvSpPr>
        <p:spPr>
          <a:xfrm>
            <a:off x="1320800" y="2133600"/>
            <a:ext cx="1441420" cy="461665"/>
          </a:xfrm>
          <a:prstGeom prst="rect">
            <a:avLst/>
          </a:prstGeom>
        </p:spPr>
        <p:txBody>
          <a:bodyPr wrap="none">
            <a:spAutoFit/>
          </a:bodyPr>
          <a:lstStyle/>
          <a:p>
            <a:r>
              <a:rPr lang="en-US" b="1" dirty="0">
                <a:solidFill>
                  <a:srgbClr val="B24600"/>
                </a:solidFill>
              </a:rPr>
              <a:t>Research</a:t>
            </a:r>
          </a:p>
        </p:txBody>
      </p:sp>
      <p:sp>
        <p:nvSpPr>
          <p:cNvPr id="10" name="Rectangle 9"/>
          <p:cNvSpPr/>
          <p:nvPr/>
        </p:nvSpPr>
        <p:spPr>
          <a:xfrm>
            <a:off x="8483600" y="2209800"/>
            <a:ext cx="979755" cy="461665"/>
          </a:xfrm>
          <a:prstGeom prst="rect">
            <a:avLst/>
          </a:prstGeom>
        </p:spPr>
        <p:txBody>
          <a:bodyPr wrap="none">
            <a:spAutoFit/>
          </a:bodyPr>
          <a:lstStyle/>
          <a:p>
            <a:r>
              <a:rPr lang="en-US" b="1" dirty="0">
                <a:solidFill>
                  <a:srgbClr val="B24600"/>
                </a:solidFill>
              </a:rPr>
              <a:t>Policy</a:t>
            </a:r>
          </a:p>
        </p:txBody>
      </p:sp>
      <p:sp>
        <p:nvSpPr>
          <p:cNvPr id="11" name="Rectangle 10"/>
          <p:cNvSpPr/>
          <p:nvPr/>
        </p:nvSpPr>
        <p:spPr>
          <a:xfrm>
            <a:off x="4749800" y="5715000"/>
            <a:ext cx="3429144" cy="523220"/>
          </a:xfrm>
          <a:prstGeom prst="rect">
            <a:avLst/>
          </a:prstGeom>
        </p:spPr>
        <p:txBody>
          <a:bodyPr wrap="none">
            <a:spAutoFit/>
          </a:bodyPr>
          <a:lstStyle/>
          <a:p>
            <a:pPr algn="l">
              <a:lnSpc>
                <a:spcPct val="120000"/>
              </a:lnSpc>
            </a:pPr>
            <a:r>
              <a:rPr lang="en-US" b="1" dirty="0">
                <a:solidFill>
                  <a:srgbClr val="B24600"/>
                </a:solidFill>
              </a:rPr>
              <a:t>Industry and Technology</a:t>
            </a:r>
            <a:r>
              <a:rPr lang="en-US" dirty="0">
                <a:solidFill>
                  <a:srgbClr val="B24600"/>
                </a:solidFill>
              </a:rPr>
              <a:t> </a:t>
            </a:r>
          </a:p>
        </p:txBody>
      </p:sp>
      <p:pic>
        <p:nvPicPr>
          <p:cNvPr id="16" name="Content Placeholder 12" descr="RTE Logo Alpha.png"/>
          <p:cNvPicPr>
            <a:picLocks noChangeAspect="1"/>
          </p:cNvPicPr>
          <p:nvPr/>
        </p:nvPicPr>
        <p:blipFill rotWithShape="1">
          <a:blip r:embed="rId3">
            <a:extLst>
              <a:ext uri="{28A0092B-C50C-407E-A947-70E740481C1C}">
                <a14:useLocalDpi xmlns:a14="http://schemas.microsoft.com/office/drawing/2010/main" val="0"/>
              </a:ext>
            </a:extLst>
          </a:blip>
          <a:srcRect l="-985" r="-842" b="-440"/>
          <a:stretch/>
        </p:blipFill>
        <p:spPr>
          <a:xfrm>
            <a:off x="9378108" y="8282786"/>
            <a:ext cx="3184651" cy="1012199"/>
          </a:xfrm>
          <a:prstGeom prst="rect">
            <a:avLst/>
          </a:prstGeom>
        </p:spPr>
      </p:pic>
    </p:spTree>
    <p:extLst>
      <p:ext uri="{BB962C8B-B14F-4D97-AF65-F5344CB8AC3E}">
        <p14:creationId xmlns:p14="http://schemas.microsoft.com/office/powerpoint/2010/main" val="32931194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275" y="7949429"/>
            <a:ext cx="9550400" cy="1117600"/>
          </a:xfrm>
        </p:spPr>
        <p:txBody>
          <a:bodyPr/>
          <a:lstStyle/>
          <a:p>
            <a:r>
              <a:rPr lang="en-US" dirty="0" smtClean="0"/>
              <a:t>Thank You!</a:t>
            </a:r>
            <a:endParaRPr lang="en-US" dirty="0"/>
          </a:p>
        </p:txBody>
      </p:sp>
      <p:sp>
        <p:nvSpPr>
          <p:cNvPr id="3" name="Content Placeholder 2"/>
          <p:cNvSpPr>
            <a:spLocks noGrp="1"/>
          </p:cNvSpPr>
          <p:nvPr>
            <p:ph idx="1"/>
          </p:nvPr>
        </p:nvSpPr>
        <p:spPr>
          <a:xfrm>
            <a:off x="2132465" y="7125616"/>
            <a:ext cx="9527840" cy="609916"/>
          </a:xfrm>
        </p:spPr>
        <p:txBody>
          <a:bodyPr/>
          <a:lstStyle/>
          <a:p>
            <a:r>
              <a:rPr lang="en-US" sz="2800" dirty="0" smtClean="0"/>
              <a:t>Help us sustain our mission to Remineralize the Earth</a:t>
            </a:r>
          </a:p>
          <a:p>
            <a:endParaRPr lang="en-US" dirty="0"/>
          </a:p>
          <a:p>
            <a:endParaRPr lang="en-US" dirty="0"/>
          </a:p>
        </p:txBody>
      </p:sp>
      <p:pic>
        <p:nvPicPr>
          <p:cNvPr id="4" name="Content Placeholder 12" descr="RTE Logo Alpha.png"/>
          <p:cNvPicPr>
            <a:picLocks noChangeAspect="1"/>
          </p:cNvPicPr>
          <p:nvPr/>
        </p:nvPicPr>
        <p:blipFill rotWithShape="1">
          <a:blip r:embed="rId3">
            <a:extLst>
              <a:ext uri="{28A0092B-C50C-407E-A947-70E740481C1C}">
                <a14:useLocalDpi xmlns:a14="http://schemas.microsoft.com/office/drawing/2010/main" val="0"/>
              </a:ext>
            </a:extLst>
          </a:blip>
          <a:srcRect l="-985" r="-842" b="-440"/>
          <a:stretch/>
        </p:blipFill>
        <p:spPr>
          <a:xfrm>
            <a:off x="740332" y="1968269"/>
            <a:ext cx="11546234" cy="3669817"/>
          </a:xfrm>
          <a:prstGeom prst="rect">
            <a:avLst/>
          </a:prstGeom>
        </p:spPr>
      </p:pic>
    </p:spTree>
    <p:extLst>
      <p:ext uri="{BB962C8B-B14F-4D97-AF65-F5344CB8AC3E}">
        <p14:creationId xmlns:p14="http://schemas.microsoft.com/office/powerpoint/2010/main" val="22436548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44500"/>
            <a:ext cx="4864100" cy="732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0" name="Rectangle 2"/>
          <p:cNvSpPr>
            <a:spLocks noGrp="1" noChangeArrowheads="1"/>
          </p:cNvSpPr>
          <p:nvPr>
            <p:ph type="title"/>
          </p:nvPr>
        </p:nvSpPr>
        <p:spPr>
          <a:xfrm>
            <a:off x="2285999" y="825500"/>
            <a:ext cx="5138337" cy="1714246"/>
          </a:xfrm>
        </p:spPr>
        <p:txBody>
          <a:bodyPr/>
          <a:lstStyle/>
          <a:p>
            <a:pPr eaLnBrk="1" hangingPunct="1">
              <a:defRPr/>
            </a:pPr>
            <a:r>
              <a:rPr lang="en-US" sz="4400" dirty="0" smtClean="0"/>
              <a:t>Research in Europe</a:t>
            </a:r>
          </a:p>
        </p:txBody>
      </p:sp>
      <p:sp>
        <p:nvSpPr>
          <p:cNvPr id="53251" name="Rectangle 3"/>
          <p:cNvSpPr>
            <a:spLocks noGrp="1" noChangeArrowheads="1"/>
          </p:cNvSpPr>
          <p:nvPr>
            <p:ph idx="1"/>
          </p:nvPr>
        </p:nvSpPr>
        <p:spPr/>
        <p:txBody>
          <a:bodyPr/>
          <a:lstStyle/>
          <a:p>
            <a:pPr marL="0" indent="0" eaLnBrk="1" hangingPunct="1">
              <a:defRPr/>
            </a:pPr>
            <a:r>
              <a:rPr lang="en-US" dirty="0" smtClean="0"/>
              <a:t>Our most optimistic expectations are no less than the realization of an old dream: </a:t>
            </a:r>
          </a:p>
          <a:p>
            <a:pPr marL="0" indent="0" eaLnBrk="1" hangingPunct="1">
              <a:defRPr/>
            </a:pPr>
            <a:endParaRPr lang="en-US" dirty="0"/>
          </a:p>
          <a:p>
            <a:pPr marL="0" indent="0" eaLnBrk="1" hangingPunct="1">
              <a:defRPr/>
            </a:pPr>
            <a:r>
              <a:rPr lang="en-US" dirty="0" smtClean="0"/>
              <a:t>'What will fertilizing with stone dust accomplish? It will turn stones into bread… make barren regions fruitful and feed the hungry.'</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1400" dirty="0" smtClean="0"/>
              <a:t>Julius Hensel, Bread from Stones (1894) </a:t>
            </a:r>
          </a:p>
          <a:p>
            <a:pPr marL="0" indent="0" algn="r" eaLnBrk="1" hangingPunct="1">
              <a:defRPr/>
            </a:pPr>
            <a:r>
              <a:rPr lang="en-US" sz="1400" dirty="0" smtClean="0"/>
              <a:t>Taken from Agricultural Alchemy: Stones into Bread</a:t>
            </a:r>
            <a:r>
              <a:rPr lang="en-US" dirty="0" smtClean="0"/>
              <a:t/>
            </a:r>
            <a:br>
              <a:rPr lang="en-US" dirty="0" smtClean="0"/>
            </a:br>
            <a:endParaRPr lang="en-US" dirty="0" smtClean="0"/>
          </a:p>
        </p:txBody>
      </p:sp>
    </p:spTree>
    <p:extLst>
      <p:ext uri="{BB962C8B-B14F-4D97-AF65-F5344CB8AC3E}">
        <p14:creationId xmlns:p14="http://schemas.microsoft.com/office/powerpoint/2010/main" val="17207941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p:cNvSpPr>
          <p:nvPr/>
        </p:nvSpPr>
        <p:spPr bwMode="auto">
          <a:xfrm>
            <a:off x="10515600" y="2374900"/>
            <a:ext cx="2438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r>
              <a:rPr lang="en-US" sz="1600">
                <a:solidFill>
                  <a:srgbClr val="3E4237"/>
                </a:solidFill>
                <a:ea typeface="ＭＳ Ｐゴシック" charset="0"/>
              </a:rPr>
              <a:t>Canada</a:t>
            </a:r>
          </a:p>
        </p:txBody>
      </p:sp>
      <p:sp>
        <p:nvSpPr>
          <p:cNvPr id="51202" name="Rectangle 2"/>
          <p:cNvSpPr>
            <a:spLocks/>
          </p:cNvSpPr>
          <p:nvPr/>
        </p:nvSpPr>
        <p:spPr bwMode="auto">
          <a:xfrm>
            <a:off x="10566400" y="4631608"/>
            <a:ext cx="2438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r>
              <a:rPr lang="en-US" sz="1600">
                <a:solidFill>
                  <a:srgbClr val="3E4237"/>
                </a:solidFill>
                <a:ea typeface="ＭＳ Ｐゴシック" charset="0"/>
              </a:rPr>
              <a:t>Brazil</a:t>
            </a:r>
          </a:p>
        </p:txBody>
      </p:sp>
      <p:sp>
        <p:nvSpPr>
          <p:cNvPr id="51203" name="Rectangle 3"/>
          <p:cNvSpPr>
            <a:spLocks/>
          </p:cNvSpPr>
          <p:nvPr/>
        </p:nvSpPr>
        <p:spPr bwMode="auto">
          <a:xfrm>
            <a:off x="6591300" y="2387600"/>
            <a:ext cx="2438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r>
              <a:rPr lang="en-US" sz="1600">
                <a:solidFill>
                  <a:srgbClr val="3E4237"/>
                </a:solidFill>
                <a:ea typeface="ＭＳ Ｐゴシック" charset="0"/>
              </a:rPr>
              <a:t>Canada</a:t>
            </a:r>
          </a:p>
        </p:txBody>
      </p:sp>
      <p:sp>
        <p:nvSpPr>
          <p:cNvPr id="51204" name="Rectangle 4"/>
          <p:cNvSpPr>
            <a:spLocks/>
          </p:cNvSpPr>
          <p:nvPr/>
        </p:nvSpPr>
        <p:spPr bwMode="auto">
          <a:xfrm>
            <a:off x="6591300" y="4644308"/>
            <a:ext cx="2438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r>
              <a:rPr lang="en-US" sz="1600">
                <a:solidFill>
                  <a:srgbClr val="3E4237"/>
                </a:solidFill>
                <a:ea typeface="ＭＳ Ｐゴシック" charset="0"/>
              </a:rPr>
              <a:t>Brazil</a:t>
            </a:r>
          </a:p>
        </p:txBody>
      </p:sp>
      <p:sp>
        <p:nvSpPr>
          <p:cNvPr id="51205" name="Rectangle 5"/>
          <p:cNvSpPr>
            <a:spLocks/>
          </p:cNvSpPr>
          <p:nvPr/>
        </p:nvSpPr>
        <p:spPr bwMode="auto">
          <a:xfrm>
            <a:off x="2476500" y="2387600"/>
            <a:ext cx="2438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r>
              <a:rPr lang="en-US" sz="1600">
                <a:solidFill>
                  <a:srgbClr val="3E4237"/>
                </a:solidFill>
                <a:ea typeface="ＭＳ Ｐゴシック" charset="0"/>
              </a:rPr>
              <a:t>Canada</a:t>
            </a:r>
          </a:p>
        </p:txBody>
      </p:sp>
      <p:sp>
        <p:nvSpPr>
          <p:cNvPr id="51206" name="Rectangle 6"/>
          <p:cNvSpPr>
            <a:spLocks/>
          </p:cNvSpPr>
          <p:nvPr/>
        </p:nvSpPr>
        <p:spPr bwMode="auto">
          <a:xfrm>
            <a:off x="2489200" y="4644308"/>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r>
              <a:rPr lang="en-US" sz="1300">
                <a:solidFill>
                  <a:srgbClr val="3E4237"/>
                </a:solidFill>
                <a:ea typeface="ＭＳ Ｐゴシック" charset="0"/>
              </a:rPr>
              <a:t>Brazil</a:t>
            </a:r>
          </a:p>
        </p:txBody>
      </p:sp>
      <p:sp>
        <p:nvSpPr>
          <p:cNvPr id="51207" name="Rectangle 7"/>
          <p:cNvSpPr>
            <a:spLocks/>
          </p:cNvSpPr>
          <p:nvPr/>
        </p:nvSpPr>
        <p:spPr bwMode="auto">
          <a:xfrm>
            <a:off x="10515600" y="2011363"/>
            <a:ext cx="243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800">
                <a:solidFill>
                  <a:srgbClr val="60A2D0"/>
                </a:solidFill>
                <a:latin typeface="Helvetica Neue" charset="0"/>
                <a:ea typeface="ＭＳ Ｐゴシック" charset="0"/>
                <a:sym typeface="Helvetica Neue" charset="0"/>
              </a:rPr>
              <a:t>Peter van Straaten</a:t>
            </a:r>
          </a:p>
        </p:txBody>
      </p:sp>
      <p:sp>
        <p:nvSpPr>
          <p:cNvPr id="51208" name="Rectangle 8"/>
          <p:cNvSpPr>
            <a:spLocks/>
          </p:cNvSpPr>
          <p:nvPr/>
        </p:nvSpPr>
        <p:spPr bwMode="auto">
          <a:xfrm>
            <a:off x="10566400" y="4268071"/>
            <a:ext cx="243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800">
                <a:solidFill>
                  <a:srgbClr val="60A2D0"/>
                </a:solidFill>
                <a:latin typeface="Helvetica Neue" charset="0"/>
                <a:ea typeface="ＭＳ Ｐゴシック" charset="0"/>
                <a:sym typeface="Helvetica Neue" charset="0"/>
              </a:rPr>
              <a:t>Eder Souza Martins</a:t>
            </a:r>
          </a:p>
        </p:txBody>
      </p:sp>
      <p:sp>
        <p:nvSpPr>
          <p:cNvPr id="51209" name="Rectangle 9"/>
          <p:cNvSpPr>
            <a:spLocks/>
          </p:cNvSpPr>
          <p:nvPr/>
        </p:nvSpPr>
        <p:spPr bwMode="auto">
          <a:xfrm>
            <a:off x="6591300" y="2024063"/>
            <a:ext cx="243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800">
                <a:solidFill>
                  <a:srgbClr val="60A2D0"/>
                </a:solidFill>
                <a:latin typeface="Helvetica Neue" charset="0"/>
                <a:ea typeface="ＭＳ Ｐゴシック" charset="0"/>
                <a:sym typeface="Helvetica Neue" charset="0"/>
              </a:rPr>
              <a:t>Ward Chesworth</a:t>
            </a:r>
          </a:p>
        </p:txBody>
      </p:sp>
      <p:sp>
        <p:nvSpPr>
          <p:cNvPr id="51210" name="Rectangle 10"/>
          <p:cNvSpPr>
            <a:spLocks/>
          </p:cNvSpPr>
          <p:nvPr/>
        </p:nvSpPr>
        <p:spPr bwMode="auto">
          <a:xfrm>
            <a:off x="6591300" y="4280771"/>
            <a:ext cx="243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800">
                <a:solidFill>
                  <a:srgbClr val="60A2D0"/>
                </a:solidFill>
                <a:latin typeface="Helvetica Neue" charset="0"/>
                <a:ea typeface="ＭＳ Ｐゴシック" charset="0"/>
                <a:sym typeface="Helvetica Neue" charset="0"/>
              </a:rPr>
              <a:t>Suzi Huff Theodoro</a:t>
            </a:r>
          </a:p>
        </p:txBody>
      </p:sp>
      <p:sp>
        <p:nvSpPr>
          <p:cNvPr id="51211" name="Rectangle 11"/>
          <p:cNvSpPr>
            <a:spLocks/>
          </p:cNvSpPr>
          <p:nvPr/>
        </p:nvSpPr>
        <p:spPr bwMode="auto">
          <a:xfrm>
            <a:off x="2476500" y="2024063"/>
            <a:ext cx="243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800">
                <a:solidFill>
                  <a:srgbClr val="60A2D0"/>
                </a:solidFill>
                <a:latin typeface="Helvetica Neue" charset="0"/>
                <a:ea typeface="ＭＳ Ｐゴシック" charset="0"/>
                <a:sym typeface="Helvetica Neue" charset="0"/>
              </a:rPr>
              <a:t>Bill Fyfe</a:t>
            </a:r>
          </a:p>
        </p:txBody>
      </p:sp>
      <p:sp>
        <p:nvSpPr>
          <p:cNvPr id="51212" name="Rectangle 12"/>
          <p:cNvSpPr>
            <a:spLocks/>
          </p:cNvSpPr>
          <p:nvPr/>
        </p:nvSpPr>
        <p:spPr bwMode="auto">
          <a:xfrm>
            <a:off x="2489200" y="4280771"/>
            <a:ext cx="243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800">
                <a:solidFill>
                  <a:srgbClr val="60A2D0"/>
                </a:solidFill>
                <a:latin typeface="Helvetica Neue" charset="0"/>
                <a:ea typeface="ＭＳ Ｐゴシック" charset="0"/>
                <a:sym typeface="Helvetica Neue" charset="0"/>
              </a:rPr>
              <a:t>Othon Leonardos</a:t>
            </a:r>
          </a:p>
        </p:txBody>
      </p:sp>
      <p:pic>
        <p:nvPicPr>
          <p:cNvPr id="54285" name="Picture 1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8600" y="2006600"/>
            <a:ext cx="1270000" cy="1219200"/>
          </a:xfrm>
          <a:prstGeom prst="rect">
            <a:avLst/>
          </a:prstGeom>
          <a:noFill/>
          <a:ln>
            <a:noFill/>
          </a:ln>
          <a:effectLst>
            <a:outerShdw blurRad="114300" dist="88899" dir="6960007"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4286" name="Picture 1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400" y="4263308"/>
            <a:ext cx="1270000" cy="1219200"/>
          </a:xfrm>
          <a:prstGeom prst="rect">
            <a:avLst/>
          </a:prstGeom>
          <a:noFill/>
          <a:ln>
            <a:noFill/>
          </a:ln>
          <a:effectLst>
            <a:outerShdw blurRad="114300" dist="88899" dir="6960007"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4287" name="Picture 1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4300" y="2019300"/>
            <a:ext cx="1270000" cy="1219200"/>
          </a:xfrm>
          <a:prstGeom prst="rect">
            <a:avLst/>
          </a:prstGeom>
          <a:noFill/>
          <a:ln>
            <a:noFill/>
          </a:ln>
          <a:effectLst>
            <a:outerShdw blurRad="114300" dist="88899" dir="6960007"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4288" name="Picture 1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4300" y="4276008"/>
            <a:ext cx="1270000" cy="1219200"/>
          </a:xfrm>
          <a:prstGeom prst="rect">
            <a:avLst/>
          </a:prstGeom>
          <a:noFill/>
          <a:ln>
            <a:noFill/>
          </a:ln>
          <a:effectLst>
            <a:outerShdw blurRad="114300" dist="88899" dir="6960007"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4289" name="Picture 1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0" y="2019300"/>
            <a:ext cx="1270000" cy="1219200"/>
          </a:xfrm>
          <a:prstGeom prst="rect">
            <a:avLst/>
          </a:prstGeom>
          <a:noFill/>
          <a:ln>
            <a:noFill/>
          </a:ln>
          <a:effectLst>
            <a:outerShdw blurRad="114300" dist="88899" dir="6960007"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4290" name="Picture 1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2200" y="4276008"/>
            <a:ext cx="1270000" cy="1219200"/>
          </a:xfrm>
          <a:prstGeom prst="rect">
            <a:avLst/>
          </a:prstGeom>
          <a:noFill/>
          <a:ln>
            <a:noFill/>
          </a:ln>
          <a:effectLst>
            <a:outerShdw blurRad="114300" dist="88899" dir="6960007"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4291" name="Rectangle 19"/>
          <p:cNvSpPr>
            <a:spLocks noGrp="1" noChangeArrowheads="1"/>
          </p:cNvSpPr>
          <p:nvPr>
            <p:ph type="ctrTitle"/>
          </p:nvPr>
        </p:nvSpPr>
        <p:spPr>
          <a:xfrm>
            <a:off x="1091951" y="-642325"/>
            <a:ext cx="11055350" cy="2090737"/>
          </a:xfrm>
        </p:spPr>
        <p:txBody>
          <a:bodyPr/>
          <a:lstStyle/>
          <a:p>
            <a:pPr eaLnBrk="1" hangingPunct="1">
              <a:defRPr/>
            </a:pPr>
            <a:r>
              <a:rPr lang="en-US" sz="5100" dirty="0" smtClean="0"/>
              <a:t>Agrogeologists are the Heroes</a:t>
            </a:r>
          </a:p>
        </p:txBody>
      </p:sp>
      <p:grpSp>
        <p:nvGrpSpPr>
          <p:cNvPr id="5" name="Group 4"/>
          <p:cNvGrpSpPr/>
          <p:nvPr/>
        </p:nvGrpSpPr>
        <p:grpSpPr>
          <a:xfrm>
            <a:off x="5172792" y="6487780"/>
            <a:ext cx="4343400" cy="1219200"/>
            <a:chOff x="4762500" y="6819900"/>
            <a:chExt cx="4343400" cy="1219200"/>
          </a:xfrm>
        </p:grpSpPr>
        <p:grpSp>
          <p:nvGrpSpPr>
            <p:cNvPr id="4" name="Group 3"/>
            <p:cNvGrpSpPr/>
            <p:nvPr/>
          </p:nvGrpSpPr>
          <p:grpSpPr>
            <a:xfrm>
              <a:off x="6159500" y="6837777"/>
              <a:ext cx="2946400" cy="547785"/>
              <a:chOff x="6159500" y="6926263"/>
              <a:chExt cx="2946400" cy="693737"/>
            </a:xfrm>
          </p:grpSpPr>
          <p:sp>
            <p:nvSpPr>
              <p:cNvPr id="51220" name="Rectangle 20"/>
              <p:cNvSpPr>
                <a:spLocks/>
              </p:cNvSpPr>
              <p:nvPr/>
            </p:nvSpPr>
            <p:spPr bwMode="auto">
              <a:xfrm>
                <a:off x="6159500" y="7289800"/>
                <a:ext cx="2438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r>
                  <a:rPr lang="en-US" sz="1600" dirty="0">
                    <a:solidFill>
                      <a:srgbClr val="3E4237"/>
                    </a:solidFill>
                    <a:ea typeface="ＭＳ Ｐゴシック" charset="0"/>
                  </a:rPr>
                  <a:t>Cameroon</a:t>
                </a:r>
              </a:p>
            </p:txBody>
          </p:sp>
          <p:sp>
            <p:nvSpPr>
              <p:cNvPr id="51221" name="Rectangle 21"/>
              <p:cNvSpPr>
                <a:spLocks/>
              </p:cNvSpPr>
              <p:nvPr/>
            </p:nvSpPr>
            <p:spPr bwMode="auto">
              <a:xfrm>
                <a:off x="6159500" y="6926263"/>
                <a:ext cx="294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800" dirty="0">
                    <a:solidFill>
                      <a:srgbClr val="60A2D0"/>
                    </a:solidFill>
                    <a:latin typeface="Helvetica Neue" charset="0"/>
                    <a:ea typeface="ＭＳ Ｐゴシック" charset="0"/>
                    <a:sym typeface="Helvetica Neue" charset="0"/>
                  </a:rPr>
                  <a:t>Jean Pierre </a:t>
                </a:r>
                <a:r>
                  <a:rPr lang="en-US" sz="1800" dirty="0" err="1">
                    <a:solidFill>
                      <a:srgbClr val="60A2D0"/>
                    </a:solidFill>
                    <a:latin typeface="Helvetica Neue" charset="0"/>
                    <a:ea typeface="ＭＳ Ｐゴシック" charset="0"/>
                    <a:sym typeface="Helvetica Neue" charset="0"/>
                  </a:rPr>
                  <a:t>Tchouankoue</a:t>
                </a:r>
                <a:endParaRPr lang="en-US" sz="1800" dirty="0">
                  <a:solidFill>
                    <a:srgbClr val="60A2D0"/>
                  </a:solidFill>
                  <a:latin typeface="Helvetica Neue" charset="0"/>
                  <a:ea typeface="ＭＳ Ｐゴシック" charset="0"/>
                  <a:sym typeface="Helvetica Neue" charset="0"/>
                </a:endParaRPr>
              </a:p>
            </p:txBody>
          </p:sp>
        </p:grpSp>
        <p:pic>
          <p:nvPicPr>
            <p:cNvPr id="54294" name="Picture 2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2500" y="6819900"/>
              <a:ext cx="1270000" cy="1219200"/>
            </a:xfrm>
            <a:prstGeom prst="rect">
              <a:avLst/>
            </a:prstGeom>
            <a:noFill/>
            <a:ln>
              <a:noFill/>
            </a:ln>
            <a:effectLst>
              <a:outerShdw blurRad="114300" dist="88899" dir="6960007"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3" name="TextBox 2"/>
          <p:cNvSpPr txBox="1"/>
          <p:nvPr/>
        </p:nvSpPr>
        <p:spPr>
          <a:xfrm>
            <a:off x="2188225" y="8303017"/>
            <a:ext cx="10530836" cy="954107"/>
          </a:xfrm>
          <a:prstGeom prst="rect">
            <a:avLst/>
          </a:prstGeom>
          <a:noFill/>
        </p:spPr>
        <p:txBody>
          <a:bodyPr wrap="square" rtlCol="0">
            <a:spAutoFit/>
          </a:bodyPr>
          <a:lstStyle/>
          <a:p>
            <a:pPr algn="r"/>
            <a:r>
              <a:rPr lang="en-US" sz="3600" dirty="0">
                <a:latin typeface="Helvetica Neue Light (Body)"/>
                <a:cs typeface="Helvetica Neue Light (Body)"/>
              </a:rPr>
              <a:t>“Geology in service of agriculture” </a:t>
            </a:r>
            <a:endParaRPr lang="en-US" sz="3600" dirty="0" smtClean="0">
              <a:latin typeface="Helvetica Neue Light (Body)"/>
              <a:cs typeface="Helvetica Neue Light (Body)"/>
            </a:endParaRPr>
          </a:p>
          <a:p>
            <a:pPr algn="r"/>
            <a:r>
              <a:rPr lang="en-US" sz="2000" dirty="0" smtClean="0"/>
              <a:t>Peter </a:t>
            </a:r>
            <a:r>
              <a:rPr lang="en-US" sz="2000" dirty="0"/>
              <a:t>van </a:t>
            </a:r>
            <a:r>
              <a:rPr lang="en-US" sz="2000" dirty="0" err="1"/>
              <a:t>Straaten</a:t>
            </a:r>
            <a:r>
              <a:rPr lang="en-US" sz="2000" dirty="0"/>
              <a:t>, </a:t>
            </a:r>
            <a:r>
              <a:rPr lang="en-US" sz="2000" i="1" dirty="0"/>
              <a:t>Rocks for Crops </a:t>
            </a:r>
            <a:r>
              <a:rPr lang="en-US" sz="2000" dirty="0"/>
              <a:t>2002</a:t>
            </a:r>
          </a:p>
        </p:txBody>
      </p:sp>
    </p:spTree>
    <p:extLst>
      <p:ext uri="{BB962C8B-B14F-4D97-AF65-F5344CB8AC3E}">
        <p14:creationId xmlns:p14="http://schemas.microsoft.com/office/powerpoint/2010/main" val="23741280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8"/>
          <p:cNvPicPr>
            <a:picLocks noChangeAspect="1" noChangeArrowheads="1"/>
          </p:cNvPicPr>
          <p:nvPr/>
        </p:nvPicPr>
        <p:blipFill rotWithShape="1">
          <a:blip r:embed="rId3">
            <a:extLst>
              <a:ext uri="{28A0092B-C50C-407E-A947-70E740481C1C}">
                <a14:useLocalDpi xmlns:a14="http://schemas.microsoft.com/office/drawing/2010/main" val="0"/>
              </a:ext>
            </a:extLst>
          </a:blip>
          <a:srcRect l="460" t="31153"/>
          <a:stretch/>
        </p:blipFill>
        <p:spPr bwMode="auto">
          <a:xfrm>
            <a:off x="1836545" y="253973"/>
            <a:ext cx="9710251" cy="530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903" r="2688" b="2632"/>
          <a:stretch/>
        </p:blipFill>
        <p:spPr bwMode="auto">
          <a:xfrm>
            <a:off x="4514528" y="5587438"/>
            <a:ext cx="7032269" cy="381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2228" name="Rectangle 4"/>
          <p:cNvSpPr>
            <a:spLocks/>
          </p:cNvSpPr>
          <p:nvPr/>
        </p:nvSpPr>
        <p:spPr bwMode="auto">
          <a:xfrm>
            <a:off x="1339874" y="175830"/>
            <a:ext cx="10109233" cy="84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p>
            <a:pPr algn="r"/>
            <a:r>
              <a:rPr lang="en-US" sz="51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rPr>
              <a:t>The Grassroots Movement</a:t>
            </a:r>
            <a:endParaRPr lang="en-US" sz="51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endParaRPr>
          </a:p>
        </p:txBody>
      </p:sp>
      <p:sp>
        <p:nvSpPr>
          <p:cNvPr id="2" name="TextBox 1"/>
          <p:cNvSpPr txBox="1"/>
          <p:nvPr/>
        </p:nvSpPr>
        <p:spPr>
          <a:xfrm>
            <a:off x="8733364" y="4708298"/>
            <a:ext cx="2774357" cy="769441"/>
          </a:xfrm>
          <a:prstGeom prst="rect">
            <a:avLst/>
          </a:prstGeom>
          <a:noFill/>
        </p:spPr>
        <p:txBody>
          <a:bodyPr wrap="square" rtlCol="0">
            <a:spAutoFit/>
          </a:bodyPr>
          <a:lstStyle/>
          <a:p>
            <a:r>
              <a:rPr lang="en-US" sz="2200" b="1" dirty="0" smtClean="0">
                <a:solidFill>
                  <a:schemeClr val="bg1"/>
                </a:solidFill>
                <a:latin typeface="Helvetica Neue Light (Body)"/>
                <a:cs typeface="Helvetica Neue Light (Body)"/>
              </a:rPr>
              <a:t>SEER Centre, Scotland</a:t>
            </a:r>
            <a:endParaRPr lang="en-US" sz="2200" b="1" dirty="0">
              <a:solidFill>
                <a:schemeClr val="bg1"/>
              </a:solidFill>
              <a:latin typeface="Helvetica Neue Light (Body)"/>
              <a:cs typeface="Helvetica Neue Light (Body)"/>
            </a:endParaRPr>
          </a:p>
        </p:txBody>
      </p:sp>
      <p:sp>
        <p:nvSpPr>
          <p:cNvPr id="4" name="TextBox 3"/>
          <p:cNvSpPr txBox="1"/>
          <p:nvPr/>
        </p:nvSpPr>
        <p:spPr>
          <a:xfrm>
            <a:off x="4708587" y="6466576"/>
            <a:ext cx="2031924" cy="461665"/>
          </a:xfrm>
          <a:prstGeom prst="rect">
            <a:avLst/>
          </a:prstGeom>
          <a:noFill/>
        </p:spPr>
        <p:txBody>
          <a:bodyPr wrap="square" rtlCol="0">
            <a:spAutoFit/>
          </a:bodyPr>
          <a:lstStyle/>
          <a:p>
            <a:pPr algn="l"/>
            <a:r>
              <a:rPr lang="en-US" dirty="0" smtClean="0">
                <a:solidFill>
                  <a:srgbClr val="FFFFFF"/>
                </a:solidFill>
                <a:latin typeface="Helvetica Neue Light"/>
                <a:cs typeface="Helvetica Neue Light"/>
              </a:rPr>
              <a:t>Increased:</a:t>
            </a:r>
          </a:p>
        </p:txBody>
      </p:sp>
      <p:sp>
        <p:nvSpPr>
          <p:cNvPr id="5" name="TextBox 4"/>
          <p:cNvSpPr txBox="1"/>
          <p:nvPr/>
        </p:nvSpPr>
        <p:spPr>
          <a:xfrm>
            <a:off x="4845352" y="7111277"/>
            <a:ext cx="2696207" cy="1938992"/>
          </a:xfrm>
          <a:prstGeom prst="rect">
            <a:avLst/>
          </a:prstGeom>
          <a:noFill/>
        </p:spPr>
        <p:txBody>
          <a:bodyPr wrap="square" rtlCol="0">
            <a:spAutoFit/>
          </a:bodyPr>
          <a:lstStyle/>
          <a:p>
            <a:pPr algn="l"/>
            <a:r>
              <a:rPr lang="en-US" dirty="0" smtClean="0">
                <a:solidFill>
                  <a:srgbClr val="FFFFFF"/>
                </a:solidFill>
                <a:latin typeface="Helvetica Neue Light "/>
                <a:cs typeface="Helvetica Neue Light "/>
              </a:rPr>
              <a:t>28% protein</a:t>
            </a:r>
          </a:p>
          <a:p>
            <a:pPr algn="l"/>
            <a:r>
              <a:rPr lang="en-US" dirty="0" smtClean="0">
                <a:solidFill>
                  <a:srgbClr val="FFFFFF"/>
                </a:solidFill>
                <a:latin typeface="Helvetica Neue Light "/>
                <a:cs typeface="Helvetica Neue Light "/>
              </a:rPr>
              <a:t>47% calcium</a:t>
            </a:r>
          </a:p>
          <a:p>
            <a:pPr algn="l"/>
            <a:r>
              <a:rPr lang="en-US" dirty="0" smtClean="0">
                <a:solidFill>
                  <a:srgbClr val="FFFFFF"/>
                </a:solidFill>
                <a:latin typeface="Helvetica Neue Light "/>
                <a:cs typeface="Helvetica Neue Light "/>
              </a:rPr>
              <a:t>57% phosphorus</a:t>
            </a:r>
          </a:p>
          <a:p>
            <a:pPr algn="l"/>
            <a:r>
              <a:rPr lang="en-US" dirty="0" smtClean="0">
                <a:solidFill>
                  <a:srgbClr val="FFFFFF"/>
                </a:solidFill>
                <a:latin typeface="Helvetica Neue Light "/>
                <a:cs typeface="Helvetica Neue Light "/>
              </a:rPr>
              <a:t>60% magnesium</a:t>
            </a:r>
          </a:p>
          <a:p>
            <a:pPr algn="l"/>
            <a:r>
              <a:rPr lang="en-US" dirty="0" smtClean="0">
                <a:solidFill>
                  <a:srgbClr val="FFFFFF"/>
                </a:solidFill>
                <a:latin typeface="Helvetica Neue Light "/>
                <a:cs typeface="Helvetica Neue Light "/>
              </a:rPr>
              <a:t>90% potassium</a:t>
            </a:r>
            <a:endParaRPr lang="en-US" dirty="0">
              <a:solidFill>
                <a:srgbClr val="FFFFFF"/>
              </a:solidFill>
              <a:latin typeface="Helvetica Neue Light "/>
              <a:cs typeface="Helvetica Neue Light "/>
            </a:endParaRPr>
          </a:p>
        </p:txBody>
      </p:sp>
      <p:sp>
        <p:nvSpPr>
          <p:cNvPr id="6" name="TextBox 5"/>
          <p:cNvSpPr txBox="1"/>
          <p:nvPr/>
        </p:nvSpPr>
        <p:spPr>
          <a:xfrm>
            <a:off x="10159617" y="5860951"/>
            <a:ext cx="1523943" cy="830997"/>
          </a:xfrm>
          <a:prstGeom prst="rect">
            <a:avLst/>
          </a:prstGeom>
          <a:noFill/>
        </p:spPr>
        <p:txBody>
          <a:bodyPr wrap="square" rtlCol="0">
            <a:spAutoFit/>
          </a:bodyPr>
          <a:lstStyle/>
          <a:p>
            <a:r>
              <a:rPr lang="en-US" dirty="0" smtClean="0">
                <a:solidFill>
                  <a:srgbClr val="FFFFFF"/>
                </a:solidFill>
              </a:rPr>
              <a:t>No rock dust</a:t>
            </a:r>
            <a:endParaRPr lang="en-US" dirty="0">
              <a:solidFill>
                <a:srgbClr val="FFFFFF"/>
              </a:solidFill>
            </a:endParaRPr>
          </a:p>
        </p:txBody>
      </p:sp>
      <p:sp>
        <p:nvSpPr>
          <p:cNvPr id="7" name="TextBox 6"/>
          <p:cNvSpPr txBox="1"/>
          <p:nvPr/>
        </p:nvSpPr>
        <p:spPr>
          <a:xfrm>
            <a:off x="7873704" y="5919560"/>
            <a:ext cx="1953773" cy="461665"/>
          </a:xfrm>
          <a:prstGeom prst="rect">
            <a:avLst/>
          </a:prstGeom>
          <a:noFill/>
        </p:spPr>
        <p:txBody>
          <a:bodyPr wrap="square" rtlCol="0">
            <a:spAutoFit/>
          </a:bodyPr>
          <a:lstStyle/>
          <a:p>
            <a:r>
              <a:rPr lang="en-US" dirty="0" smtClean="0">
                <a:solidFill>
                  <a:srgbClr val="FFFFFF"/>
                </a:solidFill>
              </a:rPr>
              <a:t>Year 1</a:t>
            </a:r>
            <a:endParaRPr lang="en-US" dirty="0">
              <a:solidFill>
                <a:srgbClr val="FFFFFF"/>
              </a:solidFill>
            </a:endParaRPr>
          </a:p>
        </p:txBody>
      </p:sp>
      <p:sp>
        <p:nvSpPr>
          <p:cNvPr id="8" name="TextBox 7"/>
          <p:cNvSpPr txBox="1"/>
          <p:nvPr/>
        </p:nvSpPr>
        <p:spPr>
          <a:xfrm>
            <a:off x="4864895" y="5880488"/>
            <a:ext cx="1602094" cy="461665"/>
          </a:xfrm>
          <a:prstGeom prst="rect">
            <a:avLst/>
          </a:prstGeom>
          <a:noFill/>
        </p:spPr>
        <p:txBody>
          <a:bodyPr wrap="square" rtlCol="0">
            <a:spAutoFit/>
          </a:bodyPr>
          <a:lstStyle/>
          <a:p>
            <a:r>
              <a:rPr lang="en-US" dirty="0" smtClean="0">
                <a:solidFill>
                  <a:srgbClr val="FFFFFF"/>
                </a:solidFill>
              </a:rPr>
              <a:t>Year 2</a:t>
            </a:r>
            <a:endParaRPr lang="en-US" dirty="0">
              <a:solidFill>
                <a:srgbClr val="FFFFFF"/>
              </a:solidFill>
            </a:endParaRPr>
          </a:p>
        </p:txBody>
      </p:sp>
      <p:sp>
        <p:nvSpPr>
          <p:cNvPr id="12" name="TextBox 11"/>
          <p:cNvSpPr txBox="1"/>
          <p:nvPr/>
        </p:nvSpPr>
        <p:spPr>
          <a:xfrm>
            <a:off x="175840" y="6759631"/>
            <a:ext cx="1934235" cy="2793720"/>
          </a:xfrm>
          <a:prstGeom prst="rect">
            <a:avLst/>
          </a:prstGeom>
          <a:solidFill>
            <a:srgbClr val="FFFFFF"/>
          </a:solidFill>
        </p:spPr>
        <p:txBody>
          <a:bodyPr wrap="square" rtlCol="0">
            <a:spAutoFit/>
          </a:bodyPr>
          <a:lstStyle/>
          <a:p>
            <a:endParaRPr lang="en-US" dirty="0"/>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l="476"/>
          <a:stretch>
            <a:fillRect/>
          </a:stretch>
        </p:blipFill>
        <p:spPr bwMode="auto">
          <a:xfrm>
            <a:off x="1990632" y="5875113"/>
            <a:ext cx="2396427" cy="326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3608992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5840" y="6759631"/>
            <a:ext cx="1934235" cy="2793720"/>
          </a:xfrm>
          <a:prstGeom prst="rect">
            <a:avLst/>
          </a:prstGeom>
          <a:solidFill>
            <a:srgbClr val="FFFFFF"/>
          </a:solidFill>
        </p:spPr>
        <p:txBody>
          <a:bodyPr wrap="square" rtlCol="0">
            <a:spAutoFit/>
          </a:bodyPr>
          <a:lstStyle/>
          <a:p>
            <a:endParaRPr lang="en-US" dirty="0"/>
          </a:p>
        </p:txBody>
      </p:sp>
      <p:sp>
        <p:nvSpPr>
          <p:cNvPr id="4" name="TextBox 3"/>
          <p:cNvSpPr txBox="1"/>
          <p:nvPr/>
        </p:nvSpPr>
        <p:spPr>
          <a:xfrm>
            <a:off x="664283" y="605632"/>
            <a:ext cx="6358838" cy="769441"/>
          </a:xfrm>
          <a:prstGeom prst="rect">
            <a:avLst/>
          </a:prstGeom>
          <a:noFill/>
        </p:spPr>
        <p:txBody>
          <a:bodyPr wrap="square" rtlCol="0">
            <a:spAutoFit/>
          </a:bodyPr>
          <a:lstStyle/>
          <a:p>
            <a:pPr algn="l"/>
            <a:r>
              <a:rPr lang="en-US" sz="4400" dirty="0" smtClean="0">
                <a:solidFill>
                  <a:srgbClr val="6497CE"/>
                </a:solidFill>
                <a:latin typeface="Helvetica Neue Light (Body)"/>
                <a:cs typeface="Helvetica Neue Light (Body)"/>
              </a:rPr>
              <a:t>Commercial</a:t>
            </a:r>
            <a:r>
              <a:rPr lang="en-US" sz="3800" dirty="0" smtClean="0">
                <a:solidFill>
                  <a:srgbClr val="6497CE"/>
                </a:solidFill>
                <a:latin typeface="Helvetica Neue Light (Body)"/>
                <a:cs typeface="Helvetica Neue Light (Body)"/>
              </a:rPr>
              <a:t> </a:t>
            </a:r>
            <a:r>
              <a:rPr lang="en-US" sz="4400" dirty="0" smtClean="0">
                <a:solidFill>
                  <a:srgbClr val="6497CE"/>
                </a:solidFill>
                <a:latin typeface="Helvetica Neue Light (Body)"/>
                <a:cs typeface="Helvetica Neue Light (Body)"/>
              </a:rPr>
              <a:t>Involvement</a:t>
            </a:r>
            <a:endParaRPr lang="en-US" sz="4400" dirty="0">
              <a:solidFill>
                <a:srgbClr val="6497CE"/>
              </a:solidFill>
              <a:latin typeface="Helvetica Neue Light (Body)"/>
              <a:cs typeface="Helvetica Neue Light (Body)"/>
            </a:endParaRPr>
          </a:p>
        </p:txBody>
      </p:sp>
      <p:sp>
        <p:nvSpPr>
          <p:cNvPr id="5" name="TextBox 4"/>
          <p:cNvSpPr txBox="1"/>
          <p:nvPr/>
        </p:nvSpPr>
        <p:spPr>
          <a:xfrm>
            <a:off x="880381" y="1673239"/>
            <a:ext cx="4834323" cy="6001642"/>
          </a:xfrm>
          <a:prstGeom prst="rect">
            <a:avLst/>
          </a:prstGeom>
          <a:noFill/>
        </p:spPr>
        <p:txBody>
          <a:bodyPr wrap="square" rtlCol="0">
            <a:spAutoFit/>
          </a:bodyPr>
          <a:lstStyle/>
          <a:p>
            <a:pPr marL="0" indent="0" algn="l"/>
            <a:r>
              <a:rPr lang="en-US" dirty="0"/>
              <a:t>As the grassroots movement increased so too did the demand for </a:t>
            </a:r>
            <a:r>
              <a:rPr lang="en-US" dirty="0" smtClean="0"/>
              <a:t>remineralization products</a:t>
            </a:r>
            <a:r>
              <a:rPr lang="en-US" dirty="0"/>
              <a:t>. </a:t>
            </a:r>
          </a:p>
          <a:p>
            <a:pPr marL="0" indent="0" algn="l"/>
            <a:endParaRPr lang="en-US" dirty="0"/>
          </a:p>
          <a:p>
            <a:pPr marL="0" indent="0" algn="l"/>
            <a:r>
              <a:rPr lang="en-US" dirty="0" smtClean="0"/>
              <a:t> </a:t>
            </a:r>
          </a:p>
          <a:p>
            <a:pPr algn="l"/>
            <a:r>
              <a:rPr lang="en-US" sz="3600" b="1" dirty="0" smtClean="0">
                <a:solidFill>
                  <a:schemeClr val="accent1">
                    <a:lumMod val="60000"/>
                    <a:lumOff val="40000"/>
                  </a:schemeClr>
                </a:solidFill>
                <a:latin typeface="+mn-lt"/>
              </a:rPr>
              <a:t>Then</a:t>
            </a:r>
          </a:p>
          <a:p>
            <a:pPr algn="l"/>
            <a:r>
              <a:rPr lang="en-US" dirty="0" smtClean="0"/>
              <a:t>Only </a:t>
            </a:r>
            <a:r>
              <a:rPr lang="en-US" dirty="0"/>
              <a:t>a handful of US companies in the 1980s marketing rock dust </a:t>
            </a:r>
          </a:p>
          <a:p>
            <a:pPr marL="0" indent="0" algn="l"/>
            <a:endParaRPr lang="en-US" dirty="0"/>
          </a:p>
          <a:p>
            <a:pPr marL="0" indent="0" algn="l"/>
            <a:r>
              <a:rPr lang="en-US" sz="3600" dirty="0" smtClean="0">
                <a:solidFill>
                  <a:schemeClr val="accent1">
                    <a:lumMod val="60000"/>
                    <a:lumOff val="40000"/>
                  </a:schemeClr>
                </a:solidFill>
                <a:latin typeface="+mn-lt"/>
              </a:rPr>
              <a:t>Now</a:t>
            </a:r>
            <a:endParaRPr lang="en-US" dirty="0"/>
          </a:p>
          <a:p>
            <a:pPr marL="342900" indent="-342900" algn="l">
              <a:buFont typeface="Arial"/>
              <a:buChar char="•"/>
            </a:pPr>
            <a:r>
              <a:rPr lang="en-US" dirty="0" smtClean="0"/>
              <a:t>US</a:t>
            </a:r>
            <a:endParaRPr lang="en-US" dirty="0"/>
          </a:p>
          <a:p>
            <a:pPr marL="342900" indent="-342900" algn="l">
              <a:buFont typeface="Arial"/>
              <a:buChar char="•"/>
            </a:pPr>
            <a:r>
              <a:rPr lang="en-US" dirty="0"/>
              <a:t>Europe</a:t>
            </a:r>
          </a:p>
          <a:p>
            <a:pPr marL="342900" indent="-342900" algn="l">
              <a:buFont typeface="Arial"/>
              <a:buChar char="•"/>
            </a:pPr>
            <a:r>
              <a:rPr lang="en-US" dirty="0"/>
              <a:t>South America</a:t>
            </a:r>
          </a:p>
          <a:p>
            <a:pPr marL="342900" indent="-342900" algn="l">
              <a:buFont typeface="Arial"/>
              <a:buChar char="•"/>
            </a:pPr>
            <a:r>
              <a:rPr lang="en-US" dirty="0"/>
              <a:t>Asia: China, Indonesia, Vietnam</a:t>
            </a:r>
          </a:p>
          <a:p>
            <a:pPr marL="342900" indent="-342900">
              <a:buFont typeface="Arial"/>
              <a:buChar char="•"/>
            </a:pPr>
            <a:endParaRPr lang="en-US" dirty="0"/>
          </a:p>
        </p:txBody>
      </p:sp>
      <p:pic>
        <p:nvPicPr>
          <p:cNvPr id="6"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4379" y="3255118"/>
            <a:ext cx="1998911" cy="244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4631" y="5665688"/>
            <a:ext cx="3296835" cy="16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7" descr="gaia green.tiff"/>
          <p:cNvPicPr>
            <a:picLocks noChangeAspect="1"/>
          </p:cNvPicPr>
          <p:nvPr/>
        </p:nvPicPr>
        <p:blipFill rotWithShape="1">
          <a:blip r:embed="rId4">
            <a:extLst>
              <a:ext uri="{28A0092B-C50C-407E-A947-70E740481C1C}">
                <a14:useLocalDpi xmlns:a14="http://schemas.microsoft.com/office/drawing/2010/main" val="0"/>
              </a:ext>
            </a:extLst>
          </a:blip>
          <a:srcRect r="4159"/>
          <a:stretch/>
        </p:blipFill>
        <p:spPr>
          <a:xfrm>
            <a:off x="6655035" y="1371394"/>
            <a:ext cx="5294728" cy="1311761"/>
          </a:xfrm>
          <a:prstGeom prst="rect">
            <a:avLst/>
          </a:prstGeom>
        </p:spPr>
      </p:pic>
      <p:pic>
        <p:nvPicPr>
          <p:cNvPr id="9" name="Picture 8" descr="Screen Shot 2014-11-10 at 11.28.30 AM.png"/>
          <p:cNvPicPr>
            <a:picLocks noChangeAspect="1"/>
          </p:cNvPicPr>
          <p:nvPr/>
        </p:nvPicPr>
        <p:blipFill rotWithShape="1">
          <a:blip r:embed="rId5">
            <a:extLst>
              <a:ext uri="{28A0092B-C50C-407E-A947-70E740481C1C}">
                <a14:useLocalDpi xmlns:a14="http://schemas.microsoft.com/office/drawing/2010/main" val="0"/>
              </a:ext>
            </a:extLst>
          </a:blip>
          <a:srcRect l="13923" t="6613" r="14446" b="5541"/>
          <a:stretch/>
        </p:blipFill>
        <p:spPr>
          <a:xfrm>
            <a:off x="6857740" y="3125840"/>
            <a:ext cx="2366883" cy="2207626"/>
          </a:xfrm>
          <a:prstGeom prst="rect">
            <a:avLst/>
          </a:prstGeom>
        </p:spPr>
      </p:pic>
      <p:pic>
        <p:nvPicPr>
          <p:cNvPr id="10" name="Picture 9" descr="Screen Shot 2014-11-10 at 11.34.18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7484" y="6547597"/>
            <a:ext cx="1917700" cy="1244600"/>
          </a:xfrm>
          <a:prstGeom prst="rect">
            <a:avLst/>
          </a:prstGeom>
        </p:spPr>
      </p:pic>
      <p:pic>
        <p:nvPicPr>
          <p:cNvPr id="11" name="Picture 10" descr="Screen Shot 2014-11-10 at 11.33.49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8206" y="7813550"/>
            <a:ext cx="3174988" cy="800771"/>
          </a:xfrm>
          <a:prstGeom prst="rect">
            <a:avLst/>
          </a:prstGeom>
        </p:spPr>
      </p:pic>
    </p:spTree>
    <p:extLst>
      <p:ext uri="{BB962C8B-B14F-4D97-AF65-F5344CB8AC3E}">
        <p14:creationId xmlns:p14="http://schemas.microsoft.com/office/powerpoint/2010/main" val="37277924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bwMode="auto">
          <a:xfrm>
            <a:off x="5742292" y="1133117"/>
            <a:ext cx="6175721" cy="5993807"/>
          </a:xfrm>
          <a:prstGeom prst="ellipse">
            <a:avLst/>
          </a:prstGeom>
          <a:solidFill>
            <a:srgbClr val="295381">
              <a:alpha val="30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endParaRPr>
          </a:p>
        </p:txBody>
      </p:sp>
      <p:sp>
        <p:nvSpPr>
          <p:cNvPr id="16" name="Oval 15"/>
          <p:cNvSpPr/>
          <p:nvPr/>
        </p:nvSpPr>
        <p:spPr bwMode="auto">
          <a:xfrm>
            <a:off x="1699782" y="1054971"/>
            <a:ext cx="6248166" cy="6052423"/>
          </a:xfrm>
          <a:prstGeom prst="ellipse">
            <a:avLst/>
          </a:prstGeom>
          <a:solidFill>
            <a:srgbClr val="295381">
              <a:alpha val="30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endParaRPr>
          </a:p>
        </p:txBody>
      </p:sp>
      <p:sp>
        <p:nvSpPr>
          <p:cNvPr id="13" name="Oval 12"/>
          <p:cNvSpPr/>
          <p:nvPr/>
        </p:nvSpPr>
        <p:spPr bwMode="auto">
          <a:xfrm>
            <a:off x="3419103" y="3536107"/>
            <a:ext cx="6506058" cy="6056316"/>
          </a:xfrm>
          <a:prstGeom prst="ellipse">
            <a:avLst/>
          </a:prstGeom>
          <a:solidFill>
            <a:srgbClr val="295381">
              <a:alpha val="30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endParaRPr>
          </a:p>
        </p:txBody>
      </p:sp>
      <p:sp>
        <p:nvSpPr>
          <p:cNvPr id="9" name="Rectangle 8"/>
          <p:cNvSpPr/>
          <p:nvPr/>
        </p:nvSpPr>
        <p:spPr>
          <a:xfrm>
            <a:off x="2829484" y="2817376"/>
            <a:ext cx="2058075" cy="646331"/>
          </a:xfrm>
          <a:prstGeom prst="rect">
            <a:avLst/>
          </a:prstGeom>
        </p:spPr>
        <p:txBody>
          <a:bodyPr wrap="none">
            <a:spAutoFit/>
          </a:bodyPr>
          <a:lstStyle/>
          <a:p>
            <a:r>
              <a:rPr lang="en-US" sz="3600" b="1" dirty="0" smtClean="0">
                <a:solidFill>
                  <a:srgbClr val="B24600"/>
                </a:solidFill>
              </a:rPr>
              <a:t>Research</a:t>
            </a:r>
            <a:endParaRPr lang="en-US" sz="3600" b="1" dirty="0">
              <a:solidFill>
                <a:srgbClr val="B24600"/>
              </a:solidFill>
            </a:endParaRPr>
          </a:p>
        </p:txBody>
      </p:sp>
      <p:sp>
        <p:nvSpPr>
          <p:cNvPr id="10" name="Rectangle 9"/>
          <p:cNvSpPr/>
          <p:nvPr/>
        </p:nvSpPr>
        <p:spPr>
          <a:xfrm>
            <a:off x="8728756" y="2522384"/>
            <a:ext cx="2365072" cy="1200329"/>
          </a:xfrm>
          <a:prstGeom prst="rect">
            <a:avLst/>
          </a:prstGeom>
        </p:spPr>
        <p:txBody>
          <a:bodyPr wrap="none">
            <a:spAutoFit/>
          </a:bodyPr>
          <a:lstStyle/>
          <a:p>
            <a:r>
              <a:rPr lang="en-US" sz="3600" b="1" dirty="0" smtClean="0">
                <a:solidFill>
                  <a:srgbClr val="B24600"/>
                </a:solidFill>
              </a:rPr>
              <a:t>Grassroots </a:t>
            </a:r>
          </a:p>
          <a:p>
            <a:r>
              <a:rPr lang="en-US" sz="3600" b="1" dirty="0" smtClean="0">
                <a:solidFill>
                  <a:srgbClr val="B24600"/>
                </a:solidFill>
              </a:rPr>
              <a:t>Movement</a:t>
            </a:r>
            <a:endParaRPr lang="en-US" sz="3600" b="1" dirty="0">
              <a:solidFill>
                <a:srgbClr val="B24600"/>
              </a:solidFill>
            </a:endParaRPr>
          </a:p>
        </p:txBody>
      </p:sp>
      <p:sp>
        <p:nvSpPr>
          <p:cNvPr id="11" name="Rectangle 10"/>
          <p:cNvSpPr/>
          <p:nvPr/>
        </p:nvSpPr>
        <p:spPr>
          <a:xfrm>
            <a:off x="4691188" y="7688185"/>
            <a:ext cx="4108817" cy="738664"/>
          </a:xfrm>
          <a:prstGeom prst="rect">
            <a:avLst/>
          </a:prstGeom>
        </p:spPr>
        <p:txBody>
          <a:bodyPr wrap="none">
            <a:spAutoFit/>
          </a:bodyPr>
          <a:lstStyle/>
          <a:p>
            <a:pPr algn="l">
              <a:lnSpc>
                <a:spcPct val="120000"/>
              </a:lnSpc>
            </a:pPr>
            <a:r>
              <a:rPr lang="en-US" sz="3600" b="1" dirty="0" smtClean="0">
                <a:solidFill>
                  <a:srgbClr val="B24600"/>
                </a:solidFill>
              </a:rPr>
              <a:t>Commercial Activity </a:t>
            </a:r>
            <a:endParaRPr lang="en-US" sz="3600" dirty="0">
              <a:solidFill>
                <a:srgbClr val="B24600"/>
              </a:solidFill>
            </a:endParaRPr>
          </a:p>
        </p:txBody>
      </p:sp>
      <p:pic>
        <p:nvPicPr>
          <p:cNvPr id="15" name="Picture 14" descr="RTE Logo Alph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233" y="3943713"/>
            <a:ext cx="4982120" cy="1605350"/>
          </a:xfrm>
          <a:prstGeom prst="rect">
            <a:avLst/>
          </a:prstGeom>
        </p:spPr>
      </p:pic>
      <p:sp>
        <p:nvSpPr>
          <p:cNvPr id="18" name="Title 6"/>
          <p:cNvSpPr txBox="1">
            <a:spLocks/>
          </p:cNvSpPr>
          <p:nvPr/>
        </p:nvSpPr>
        <p:spPr bwMode="auto">
          <a:xfrm>
            <a:off x="251826" y="58607"/>
            <a:ext cx="11055350" cy="1077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lvl1pPr algn="l" rtl="0" eaLnBrk="0" fontAlgn="base" hangingPunct="0">
              <a:spcBef>
                <a:spcPct val="0"/>
              </a:spcBef>
              <a:spcAft>
                <a:spcPct val="0"/>
              </a:spcAft>
              <a:defRPr sz="6400">
                <a:solidFill>
                  <a:srgbClr val="60A2D0"/>
                </a:solidFill>
                <a:latin typeface="+mj-lt"/>
                <a:ea typeface="+mj-ea"/>
                <a:cs typeface="+mj-cs"/>
                <a:sym typeface="Helvetica Neue Light" charset="0"/>
              </a:defRPr>
            </a:lvl1pPr>
            <a:lvl2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60A2D0"/>
                </a:solidFill>
                <a:latin typeface="Helvetica Neue Light" charset="0"/>
                <a:ea typeface="ヒラギノ角ゴ ProN W3" charset="0"/>
                <a:cs typeface="ヒラギノ角ゴ ProN W3" charset="0"/>
                <a:sym typeface="Helvetica Neue Light" charset="0"/>
              </a:defRPr>
            </a:lvl9pPr>
          </a:lstStyle>
          <a:p>
            <a:r>
              <a:rPr lang="en-US" dirty="0" smtClean="0">
                <a:solidFill>
                  <a:schemeClr val="bg1">
                    <a:lumMod val="50000"/>
                  </a:schemeClr>
                </a:solidFill>
              </a:rPr>
              <a:t>A Need for Convergence</a:t>
            </a:r>
            <a:endParaRPr lang="en-US" dirty="0">
              <a:solidFill>
                <a:schemeClr val="bg1">
                  <a:lumMod val="50000"/>
                </a:schemeClr>
              </a:solidFill>
            </a:endParaRPr>
          </a:p>
        </p:txBody>
      </p:sp>
      <p:sp>
        <p:nvSpPr>
          <p:cNvPr id="12" name="TextBox 11"/>
          <p:cNvSpPr txBox="1"/>
          <p:nvPr/>
        </p:nvSpPr>
        <p:spPr>
          <a:xfrm>
            <a:off x="175840" y="6759631"/>
            <a:ext cx="1934235" cy="2793720"/>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34451521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79" y="1884038"/>
            <a:ext cx="8959878" cy="3432735"/>
          </a:xfrm>
          <a:prstGeom prst="rect">
            <a:avLst/>
          </a:prstGeom>
        </p:spPr>
        <p:txBody>
          <a:bodyPr wrap="square">
            <a:spAutoFit/>
          </a:bodyPr>
          <a:lstStyle/>
          <a:p>
            <a:pPr algn="l"/>
            <a:r>
              <a:rPr lang="en-US" sz="5000" dirty="0" smtClean="0">
                <a:solidFill>
                  <a:schemeClr val="bg1">
                    <a:lumMod val="50000"/>
                  </a:schemeClr>
                </a:solidFill>
                <a:latin typeface="Helvetica Neue Light (Body)"/>
                <a:cs typeface="Helvetica Neue Light (Body)"/>
              </a:rPr>
              <a:t>Mission</a:t>
            </a:r>
          </a:p>
          <a:p>
            <a:pPr algn="l">
              <a:lnSpc>
                <a:spcPct val="120000"/>
              </a:lnSpc>
            </a:pPr>
            <a:endParaRPr lang="en-US" sz="2800" dirty="0">
              <a:solidFill>
                <a:schemeClr val="accent1">
                  <a:lumMod val="60000"/>
                  <a:lumOff val="40000"/>
                </a:schemeClr>
              </a:solidFill>
              <a:latin typeface="Helvetica Neue Light (Body)"/>
              <a:cs typeface="Helvetica Neue Light (Body)"/>
            </a:endParaRPr>
          </a:p>
          <a:p>
            <a:pPr marL="0" lvl="1" algn="l">
              <a:lnSpc>
                <a:spcPct val="120000"/>
              </a:lnSpc>
            </a:pPr>
            <a:r>
              <a:rPr lang="en-US" sz="2800" dirty="0">
                <a:solidFill>
                  <a:schemeClr val="accent1">
                    <a:lumMod val="60000"/>
                    <a:lumOff val="40000"/>
                  </a:schemeClr>
                </a:solidFill>
                <a:latin typeface="Helvetica Neue Light (Body)"/>
                <a:cs typeface="Helvetica Neue Light (Body)"/>
              </a:rPr>
              <a:t>Remineralize the Earth (RTE) promotes the use of natural land and sea based minerals to restore soils and forests, produce more nutritious food, and remove excess </a:t>
            </a:r>
            <a:r>
              <a:rPr lang="en-US" sz="2800" dirty="0" smtClean="0">
                <a:solidFill>
                  <a:schemeClr val="accent1">
                    <a:lumMod val="60000"/>
                    <a:lumOff val="40000"/>
                  </a:schemeClr>
                </a:solidFill>
                <a:latin typeface="Helvetica Neue Light (Body)"/>
                <a:cs typeface="Helvetica Neue Light (Body)"/>
              </a:rPr>
              <a:t>CO</a:t>
            </a:r>
            <a:r>
              <a:rPr lang="en-US" sz="2800" baseline="-25000" dirty="0" smtClean="0">
                <a:solidFill>
                  <a:schemeClr val="accent1">
                    <a:lumMod val="60000"/>
                    <a:lumOff val="40000"/>
                  </a:schemeClr>
                </a:solidFill>
                <a:latin typeface="Helvetica Neue Light (Body)"/>
                <a:cs typeface="Helvetica Neue Light (Body)"/>
              </a:rPr>
              <a:t>2</a:t>
            </a:r>
            <a:r>
              <a:rPr lang="en-US" sz="2800" dirty="0" smtClean="0">
                <a:solidFill>
                  <a:schemeClr val="accent1">
                    <a:lumMod val="60000"/>
                    <a:lumOff val="40000"/>
                  </a:schemeClr>
                </a:solidFill>
                <a:latin typeface="Helvetica Neue Light (Body)"/>
                <a:cs typeface="Helvetica Neue Light (Body)"/>
              </a:rPr>
              <a:t> </a:t>
            </a:r>
            <a:r>
              <a:rPr lang="en-US" sz="2800" dirty="0">
                <a:solidFill>
                  <a:schemeClr val="accent1">
                    <a:lumMod val="60000"/>
                    <a:lumOff val="40000"/>
                  </a:schemeClr>
                </a:solidFill>
                <a:latin typeface="Helvetica Neue Light (Body)"/>
                <a:cs typeface="Helvetica Neue Light (Body)"/>
              </a:rPr>
              <a:t>from the </a:t>
            </a:r>
            <a:r>
              <a:rPr lang="en-US" sz="2800" dirty="0" smtClean="0">
                <a:solidFill>
                  <a:schemeClr val="accent1">
                    <a:lumMod val="60000"/>
                    <a:lumOff val="40000"/>
                  </a:schemeClr>
                </a:solidFill>
                <a:latin typeface="Helvetica Neue Light (Body)"/>
                <a:cs typeface="Helvetica Neue Light (Body)"/>
              </a:rPr>
              <a:t>atmosphere.</a:t>
            </a:r>
            <a:endParaRPr lang="en-US" sz="2800" dirty="0">
              <a:solidFill>
                <a:schemeClr val="accent1">
                  <a:lumMod val="60000"/>
                  <a:lumOff val="40000"/>
                </a:schemeClr>
              </a:solidFill>
              <a:latin typeface="Helvetica Neue Light (Body)"/>
              <a:cs typeface="Helvetica Neue Light (Body)"/>
            </a:endParaRPr>
          </a:p>
        </p:txBody>
      </p:sp>
      <p:pic>
        <p:nvPicPr>
          <p:cNvPr id="6" name="Content Placeholder 12" descr="RTE Logo Alpha.png"/>
          <p:cNvPicPr>
            <a:picLocks noChangeAspect="1"/>
          </p:cNvPicPr>
          <p:nvPr/>
        </p:nvPicPr>
        <p:blipFill rotWithShape="1">
          <a:blip r:embed="rId3">
            <a:extLst>
              <a:ext uri="{28A0092B-C50C-407E-A947-70E740481C1C}">
                <a14:useLocalDpi xmlns:a14="http://schemas.microsoft.com/office/drawing/2010/main" val="0"/>
              </a:ext>
            </a:extLst>
          </a:blip>
          <a:srcRect l="-985" r="-842" b="-440"/>
          <a:stretch/>
        </p:blipFill>
        <p:spPr>
          <a:xfrm>
            <a:off x="8635676" y="8205334"/>
            <a:ext cx="3712168" cy="1179864"/>
          </a:xfrm>
          <a:prstGeom prst="rect">
            <a:avLst/>
          </a:prstGeom>
        </p:spPr>
      </p:pic>
    </p:spTree>
    <p:extLst>
      <p:ext uri="{BB962C8B-B14F-4D97-AF65-F5344CB8AC3E}">
        <p14:creationId xmlns:p14="http://schemas.microsoft.com/office/powerpoint/2010/main" val="30447740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Photo Vertical">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Photo Vertical">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Text - Left">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Title &amp; Text - Lef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Text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Kiosk - Sectional - Narrative Lead + 2 Caption Menu">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Sectional - Narrative Lead + 2 Caption Menu">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Kiosk - Sectional - Narrative Lead + 2 Caption Men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Text - Right">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Title &amp; Text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Text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Kiosk - Narrative - Title &amp; 2 Column">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Narrative - Title &amp; 2 Column">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Kiosk - Narrative - Title &amp;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Kiosk - Narrative - 2 Column">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Narrative - 2 Column">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Kiosk - Narrative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Kiosk - Narrative - Image Lead">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Narrative - Image Lead">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Kiosk - Narrative - Image Le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Kiosk - Narrative - Accent Image Lead">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Narrative - Accent Image Lead">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Kiosk - Narrative - Accent Image Le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Kiosk - Narrative -  Title Offset Lead">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Narrative -  Title Offset Lead">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Kiosk - Narrative -  Title Offset Le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Kiosk - Sectional - 4 Item Menu">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Sectional - 4 Item Menu">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Kiosk - Sectional - 4 Item Men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Kiosk - Sectional - Gallery - Large">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Sectional - Gallery - Larg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Kiosk - Sectional - Gallery - Lar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hoto Vertical - Reverse">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Photo Vertical - Revers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Vertical - Revers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Photo - Horizontal w/ Caption">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Photo - Horizontal w/ Caption">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w/ Cap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 Center">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Title - Center">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itle &amp; Subtitle">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Title &amp; Sub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Kiosk - Directory">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Directory">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Kiosk - Director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Kiosk - Home - Image Lead">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Home - Image Lead">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Kiosk - Home - Image Le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itle &amp; Bullets - Title Offset">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Title &amp; Bullets - Title Offse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 Title Offse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 Column - Photo">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2 Column - Photo">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2 Column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Compare &amp; Contrast">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Compare &amp; Contras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Compare &amp; Contra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Full Panel Photo with Title &amp; Caption">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Full Panel Photo with Title &amp; Caption">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Full Panel Photo with Title &amp; Cap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Title - Top">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Title - Top">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iosk - Sectional - Gallery - Main">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Sectional - Gallery - Main">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Kiosk - Sectional - Gallery - Mai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ullets">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Bullets">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Title &amp; Bullets - 2 Column">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Title &amp; Bullets - 2 Column">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Kiosk - Photo Directory">
  <a:themeElements>
    <a:clrScheme name="">
      <a:dk1>
        <a:srgbClr val="3F3F3F"/>
      </a:dk1>
      <a:lt1>
        <a:srgbClr val="FFFFFF"/>
      </a:lt1>
      <a:dk2>
        <a:srgbClr val="000000"/>
      </a:dk2>
      <a:lt2>
        <a:srgbClr val="00000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Photo Directory">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Kiosk - Photo Director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3F3F3F"/>
      </a:dk1>
      <a:lt1>
        <a:srgbClr val="FFFFFF"/>
      </a:lt1>
      <a:dk2>
        <a:srgbClr val="000000"/>
      </a:dk2>
      <a:lt2>
        <a:srgbClr val="00000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Photo - Horizontal">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Bullets &amp; Photo">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Title, Bullets &amp; Photo">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Kiosk - Home - 3 Image Lead with News Column">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Home - 3 Image Lead with News Column">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Kiosk - Home - 3 Image Lead with News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Kiosk - Sectional - Gallery - 4 Up">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Sectional - Gallery - 4 Up">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Kiosk - Sectional - Gallery - 4 U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mp; Bullets - Left">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Title &amp; Bullets - Lef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29538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3F3F3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2223</TotalTime>
  <Pages>0</Pages>
  <Words>1818</Words>
  <Characters>0</Characters>
  <Application>Microsoft Macintosh PowerPoint</Application>
  <PresentationFormat>Custom</PresentationFormat>
  <Lines>0</Lines>
  <Paragraphs>284</Paragraphs>
  <Slides>36</Slides>
  <Notes>24</Notes>
  <HiddenSlides>0</HiddenSlides>
  <MMClips>0</MMClips>
  <ScaleCrop>false</ScaleCrop>
  <HeadingPairs>
    <vt:vector size="4" baseType="variant">
      <vt:variant>
        <vt:lpstr>Theme</vt:lpstr>
      </vt:variant>
      <vt:variant>
        <vt:i4>31</vt:i4>
      </vt:variant>
      <vt:variant>
        <vt:lpstr>Slide Titles</vt:lpstr>
      </vt:variant>
      <vt:variant>
        <vt:i4>36</vt:i4>
      </vt:variant>
    </vt:vector>
  </HeadingPairs>
  <TitlesOfParts>
    <vt:vector size="67" baseType="lpstr">
      <vt:lpstr>Photo Vertical</vt:lpstr>
      <vt:lpstr>Photo Vertical - Reverse</vt:lpstr>
      <vt:lpstr>Kiosk - Sectional - Gallery - Main</vt:lpstr>
      <vt:lpstr>Kiosk - Photo Directory</vt:lpstr>
      <vt:lpstr>Photo - Horizontal</vt:lpstr>
      <vt:lpstr>Title, Bullets &amp; Photo</vt:lpstr>
      <vt:lpstr>Kiosk - Home - 3 Image Lead with News Column</vt:lpstr>
      <vt:lpstr>Kiosk - Sectional - Gallery - 4 Up</vt:lpstr>
      <vt:lpstr>Title &amp; Bullets - Left</vt:lpstr>
      <vt:lpstr>Title &amp; Text - Left</vt:lpstr>
      <vt:lpstr>Kiosk - Sectional - Narrative Lead + 2 Caption Menu</vt:lpstr>
      <vt:lpstr>Title &amp; Text - Right</vt:lpstr>
      <vt:lpstr>Kiosk - Narrative - Title &amp; 2 Column</vt:lpstr>
      <vt:lpstr>Kiosk - Narrative - 2 Column</vt:lpstr>
      <vt:lpstr>Kiosk - Narrative - Image Lead</vt:lpstr>
      <vt:lpstr>Kiosk - Narrative - Accent Image Lead</vt:lpstr>
      <vt:lpstr>Kiosk - Narrative -  Title Offset Lead</vt:lpstr>
      <vt:lpstr>Kiosk - Sectional - 4 Item Menu</vt:lpstr>
      <vt:lpstr>Kiosk - Sectional - Gallery - Large</vt:lpstr>
      <vt:lpstr>Photo - Horizontal w/ Caption</vt:lpstr>
      <vt:lpstr>Title - Center</vt:lpstr>
      <vt:lpstr>Title &amp; Subtitle</vt:lpstr>
      <vt:lpstr>Kiosk - Directory</vt:lpstr>
      <vt:lpstr>Kiosk - Home - Image Lead</vt:lpstr>
      <vt:lpstr>Title &amp; Bullets - Title Offset</vt:lpstr>
      <vt:lpstr>2 Column - Photo</vt:lpstr>
      <vt:lpstr>Compare &amp; Contrast</vt:lpstr>
      <vt:lpstr>Full Panel Photo with Title &amp; Caption</vt:lpstr>
      <vt:lpstr>Title - Top</vt:lpstr>
      <vt:lpstr>Bullets</vt:lpstr>
      <vt:lpstr>Title &amp; Bullets - 2 Column</vt:lpstr>
      <vt:lpstr>The Potential of Remineralization</vt:lpstr>
      <vt:lpstr>PowerPoint Presentation</vt:lpstr>
      <vt:lpstr>What is remineralization?</vt:lpstr>
      <vt:lpstr>Research in Europe</vt:lpstr>
      <vt:lpstr>Agrogeologists are the Heroes</vt:lpstr>
      <vt:lpstr>PowerPoint Presentation</vt:lpstr>
      <vt:lpstr>PowerPoint Presentation</vt:lpstr>
      <vt:lpstr>PowerPoint Presentation</vt:lpstr>
      <vt:lpstr>PowerPoint Presentation</vt:lpstr>
      <vt:lpstr>PowerPoint Presentation</vt:lpstr>
      <vt:lpstr>Connecting Research to Policy Makers and Advocates</vt:lpstr>
      <vt:lpstr>PowerPoint Presentation</vt:lpstr>
      <vt:lpstr>PowerPoint Presentation</vt:lpstr>
      <vt:lpstr>PowerPoint Presentation</vt:lpstr>
      <vt:lpstr>PowerPoint Presentation</vt:lpstr>
      <vt:lpstr>PowerPoint Presentation</vt:lpstr>
      <vt:lpstr>Our Projects</vt:lpstr>
      <vt:lpstr>Brazil</vt:lpstr>
      <vt:lpstr>PowerPoint Presentation</vt:lpstr>
      <vt:lpstr>PowerPoint Presentation</vt:lpstr>
      <vt:lpstr>PowerPoint Presentation</vt:lpstr>
      <vt:lpstr>PowerPoint Presentation</vt:lpstr>
      <vt:lpstr>Our Mission is Ambitious</vt:lpstr>
      <vt:lpstr>The Potential of Remineralization</vt:lpstr>
      <vt:lpstr>Humanity’s Challenges are Numerous </vt:lpstr>
      <vt:lpstr>The Opportunity of Remineralization</vt:lpstr>
      <vt:lpstr>PowerPoint Presentation</vt:lpstr>
      <vt:lpstr>PowerPoint Presentation</vt:lpstr>
      <vt:lpstr>PowerPoint Presentation</vt:lpstr>
      <vt:lpstr>Growth Potential – Services and Products</vt:lpstr>
      <vt:lpstr>Growth Potential – Niche Markets</vt:lpstr>
      <vt:lpstr>Risk Management, Prevention, and Mitigation  </vt:lpstr>
      <vt:lpstr>Sustainable Biofuels</vt:lpstr>
      <vt:lpstr>Integrated Systems</vt:lpstr>
      <vt:lpstr>Partners moving forward</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Potential of Remineralization as a Global Movement</dc:title>
  <dc:subject/>
  <dc:creator/>
  <cp:keywords/>
  <dc:description/>
  <cp:lastModifiedBy>Joanna Campe</cp:lastModifiedBy>
  <cp:revision>208</cp:revision>
  <dcterms:modified xsi:type="dcterms:W3CDTF">2014-11-17T16:36:15Z</dcterms:modified>
</cp:coreProperties>
</file>